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8"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89" autoAdjust="0"/>
    <p:restoredTop sz="89796" autoAdjust="0"/>
  </p:normalViewPr>
  <p:slideViewPr>
    <p:cSldViewPr>
      <p:cViewPr varScale="1">
        <p:scale>
          <a:sx n="68" d="100"/>
          <a:sy n="68" d="100"/>
        </p:scale>
        <p:origin x="955" y="24"/>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11/5/2021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a:spcAft>
                <a:spcPts val="300"/>
              </a:spcAft>
              <a:tabLst>
                <a:tab pos="2052955" algn="l"/>
              </a:tabLst>
            </a:pPr>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extLst>
      <p:ext uri="{BB962C8B-B14F-4D97-AF65-F5344CB8AC3E}">
        <p14:creationId xmlns:p14="http://schemas.microsoft.com/office/powerpoint/2010/main" val="527206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11/5/2021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gi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76200" y="45193"/>
            <a:ext cx="9753600" cy="400110"/>
          </a:xfrm>
          <a:prstGeom prst="rect">
            <a:avLst/>
          </a:prstGeom>
          <a:noFill/>
        </p:spPr>
        <p:txBody>
          <a:bodyPr wrap="square">
            <a:spAutoFit/>
          </a:bodyPr>
          <a:lstStyle/>
          <a:p>
            <a:r>
              <a:rPr lang="en-US" sz="2000" b="1" dirty="0">
                <a:latin typeface="Avenir Book" panose="02000503020000020003" pitchFamily="2" charset="0"/>
              </a:rPr>
              <a:t>The Convective-To-Total Precipitation Ratio and the “Drizzling” Bias in Climate Models</a:t>
            </a:r>
            <a:endParaRPr lang="en-US" sz="2000" dirty="0">
              <a:latin typeface="Avenir Book" panose="02000503020000020003" pitchFamily="2" charset="0"/>
            </a:endParaRPr>
          </a:p>
        </p:txBody>
      </p:sp>
      <p:sp>
        <p:nvSpPr>
          <p:cNvPr id="12" name="TextBox 11"/>
          <p:cNvSpPr txBox="1"/>
          <p:nvPr/>
        </p:nvSpPr>
        <p:spPr>
          <a:xfrm>
            <a:off x="6406081" y="4662976"/>
            <a:ext cx="2628900" cy="1107996"/>
          </a:xfrm>
          <a:prstGeom prst="rect">
            <a:avLst/>
          </a:prstGeom>
          <a:ln>
            <a:solidFill>
              <a:srgbClr val="92D050"/>
            </a:solidFill>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1100" dirty="0">
                <a:latin typeface="Avenir Book" panose="02000503020000020003" pitchFamily="2" charset="0"/>
              </a:rPr>
              <a:t>Chen, D., Dai, A., &amp; Hall, A. (2021). The convective-to-total precipitation ratio and the “drizzling” bias in climate models. Journal of Geophysical Research: Atmospheres, 126, e2020JD034198. https://doi.org/10.1029/2020JD034198</a:t>
            </a:r>
            <a:endParaRPr lang="en-GB" sz="1100" dirty="0">
              <a:latin typeface="Avenir Book" panose="02000503020000020003" pitchFamily="2" charset="0"/>
            </a:endParaRPr>
          </a:p>
        </p:txBody>
      </p:sp>
      <p:sp>
        <p:nvSpPr>
          <p:cNvPr id="14" name="TextBox 13"/>
          <p:cNvSpPr txBox="1"/>
          <p:nvPr/>
        </p:nvSpPr>
        <p:spPr>
          <a:xfrm>
            <a:off x="174758" y="4436987"/>
            <a:ext cx="6063181" cy="1292662"/>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Details</a:t>
            </a:r>
            <a:br>
              <a:rPr lang="en-US" b="1" dirty="0">
                <a:solidFill>
                  <a:srgbClr val="77933C"/>
                </a:solidFill>
                <a:latin typeface="Avenir Book" panose="02000503020000020003" pitchFamily="2" charset="0"/>
              </a:rPr>
            </a:br>
            <a:r>
              <a:rPr lang="en-US" sz="1200" dirty="0">
                <a:latin typeface="Avenir Book" panose="02000503020000020003" pitchFamily="2" charset="0"/>
              </a:rPr>
              <a:t>The team used </a:t>
            </a:r>
            <a:r>
              <a:rPr lang="en-US" sz="1200" dirty="0" err="1">
                <a:latin typeface="Avenir Book" panose="02000503020000020003" pitchFamily="2" charset="0"/>
              </a:rPr>
              <a:t>subdaily</a:t>
            </a:r>
            <a:r>
              <a:rPr lang="en-US" sz="1200" dirty="0">
                <a:latin typeface="Avenir Book" panose="02000503020000020003" pitchFamily="2" charset="0"/>
              </a:rPr>
              <a:t> data of total and convective precipitation from the all forcing historical simulations done by 25 CMIP5 models and 6 CMIP6 model, and benchmarked model results using observations from TRMM 3B42 and TRMM 3A25 datasets. They established the relationship between the “drizzling” bias and the convective-to-total precipitation ratios in CMIP models. The effect of model resolution is also examined.</a:t>
            </a:r>
          </a:p>
        </p:txBody>
      </p:sp>
      <p:sp>
        <p:nvSpPr>
          <p:cNvPr id="11" name="TextBox 10"/>
          <p:cNvSpPr txBox="1"/>
          <p:nvPr/>
        </p:nvSpPr>
        <p:spPr>
          <a:xfrm>
            <a:off x="174757" y="542027"/>
            <a:ext cx="4094041" cy="3970318"/>
          </a:xfrm>
          <a:prstGeom prst="rect">
            <a:avLst/>
          </a:prstGeom>
          <a:noFill/>
        </p:spPr>
        <p:txBody>
          <a:bodyPr wrap="square" rtlCol="0">
            <a:spAutoFit/>
          </a:bodyPr>
          <a:lstStyle/>
          <a:p>
            <a:pPr>
              <a:tabLst>
                <a:tab pos="2871788" algn="l"/>
              </a:tabLst>
            </a:pPr>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Scientists at University of California Los Angeles and University at Albany, SUNY have investigated why precipitation occurs more frequently and lasts longer, but with lower intensity in global climate models than in the real world. They explored this longstanding problem from the perspective of precipitation partitioning, that is, how total precipitation is divided into convective and non-convective components in models. They found that more realistic precipitation partitioning and smaller grid spacing should help reduce the “drizzling” bias.</a:t>
            </a:r>
          </a:p>
          <a:p>
            <a:pPr>
              <a:tabLst>
                <a:tab pos="2871788" algn="l"/>
              </a:tabLst>
            </a:pPr>
            <a:endParaRPr lang="en-US" sz="1200" b="1" dirty="0">
              <a:solidFill>
                <a:schemeClr val="accent3">
                  <a:lumMod val="75000"/>
                </a:schemeClr>
              </a:solidFill>
              <a:latin typeface="Avenir Book" panose="02000503020000020003" pitchFamily="2" charset="0"/>
            </a:endParaRPr>
          </a:p>
          <a:p>
            <a:pPr>
              <a:tabLst>
                <a:tab pos="2871788" algn="l"/>
              </a:tabLst>
            </a:pPr>
            <a:r>
              <a:rPr lang="en-US" b="1" dirty="0">
                <a:solidFill>
                  <a:schemeClr val="accent3">
                    <a:lumMod val="75000"/>
                  </a:schemeClr>
                </a:solidFill>
                <a:latin typeface="Avenir Book" panose="02000503020000020003" pitchFamily="2" charset="0"/>
              </a:rPr>
              <a:t>Significance &amp; Impact</a:t>
            </a:r>
            <a:endParaRPr lang="en-US" sz="1200" dirty="0">
              <a:latin typeface="Avenir Book" panose="02000503020000020003" pitchFamily="2" charset="0"/>
            </a:endParaRPr>
          </a:p>
          <a:p>
            <a:r>
              <a:rPr lang="en-US" sz="1200" dirty="0">
                <a:latin typeface="Avenir Book" panose="02000503020000020003" pitchFamily="2" charset="0"/>
              </a:rPr>
              <a:t>The study traces the long-standing “drizzling” bias to the physics parameterizations in multiple Climate Model Intercomparison Project Phase 5 (CMIP5) models. They show that the bias can be reduced by more realistic partitioning of total precipitation into its convective and large-scale components, through improving the physics parameterization. The convective-to-total precipitation ratio can be used as a metric for future model development and assessment.  </a:t>
            </a:r>
          </a:p>
        </p:txBody>
      </p:sp>
      <p:pic>
        <p:nvPicPr>
          <p:cNvPr id="7" name="Picture 2" descr="SC Logos | U.S. DOE Office of Science (SC)">
            <a:extLst>
              <a:ext uri="{FF2B5EF4-FFF2-40B4-BE49-F238E27FC236}">
                <a16:creationId xmlns:a16="http://schemas.microsoft.com/office/drawing/2014/main" id="{0E8CF86D-B0EC-44AD-B9E9-5D85B5262E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55" y="5826373"/>
            <a:ext cx="2187448" cy="70884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Text&#10;&#10;Description automatically generated">
            <a:extLst>
              <a:ext uri="{FF2B5EF4-FFF2-40B4-BE49-F238E27FC236}">
                <a16:creationId xmlns:a16="http://schemas.microsoft.com/office/drawing/2014/main" id="{EEBBE594-6136-409C-A588-FFBCFC9D9DE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3888" t="17516" r="23889" b="52865"/>
          <a:stretch/>
        </p:blipFill>
        <p:spPr>
          <a:xfrm>
            <a:off x="7239000" y="5826373"/>
            <a:ext cx="1526669" cy="708844"/>
          </a:xfrm>
          <a:prstGeom prst="rect">
            <a:avLst/>
          </a:prstGeom>
        </p:spPr>
      </p:pic>
      <p:sp>
        <p:nvSpPr>
          <p:cNvPr id="20" name="TextBox 19">
            <a:extLst>
              <a:ext uri="{FF2B5EF4-FFF2-40B4-BE49-F238E27FC236}">
                <a16:creationId xmlns:a16="http://schemas.microsoft.com/office/drawing/2014/main" id="{7A24155B-8021-4594-BE40-F044076E90D6}"/>
              </a:ext>
            </a:extLst>
          </p:cNvPr>
          <p:cNvSpPr txBox="1"/>
          <p:nvPr/>
        </p:nvSpPr>
        <p:spPr>
          <a:xfrm>
            <a:off x="4631576" y="4035456"/>
            <a:ext cx="3867529" cy="553998"/>
          </a:xfrm>
          <a:prstGeom prst="rect">
            <a:avLst/>
          </a:prstGeom>
          <a:noFill/>
        </p:spPr>
        <p:txBody>
          <a:bodyPr wrap="square">
            <a:spAutoFit/>
          </a:bodyPr>
          <a:lstStyle/>
          <a:p>
            <a:pPr algn="just"/>
            <a:r>
              <a:rPr lang="en-US" sz="1000" i="1" dirty="0"/>
              <a:t>(Left) Scatter plots showing the characteristics of convective (PC) and large-scale (PL) precipitation and (Right) Significant correlation between the PC/PR ratio and the “drizzling” bias in 24 CMIP5 models.</a:t>
            </a:r>
          </a:p>
        </p:txBody>
      </p:sp>
      <p:pic>
        <p:nvPicPr>
          <p:cNvPr id="16" name="Picture 15" descr="Logo, company name&#10;&#10;Description automatically generated">
            <a:extLst>
              <a:ext uri="{FF2B5EF4-FFF2-40B4-BE49-F238E27FC236}">
                <a16:creationId xmlns:a16="http://schemas.microsoft.com/office/drawing/2014/main" id="{D9E3C95C-C769-44BA-B4E8-9866C0D6B7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70619" y="5515896"/>
            <a:ext cx="1602761" cy="1107996"/>
          </a:xfrm>
          <a:prstGeom prst="rect">
            <a:avLst/>
          </a:prstGeom>
        </p:spPr>
      </p:pic>
      <p:pic>
        <p:nvPicPr>
          <p:cNvPr id="3" name="Picture 2">
            <a:extLst>
              <a:ext uri="{FF2B5EF4-FFF2-40B4-BE49-F238E27FC236}">
                <a16:creationId xmlns:a16="http://schemas.microsoft.com/office/drawing/2014/main" id="{AEFF8D44-4DAF-494C-8825-8AC3C3E375C7}"/>
              </a:ext>
            </a:extLst>
          </p:cNvPr>
          <p:cNvPicPr>
            <a:picLocks noChangeAspect="1"/>
          </p:cNvPicPr>
          <p:nvPr/>
        </p:nvPicPr>
        <p:blipFill rotWithShape="1">
          <a:blip r:embed="rId6"/>
          <a:srcRect l="28333" t="18269" r="29371" b="7040"/>
          <a:stretch/>
        </p:blipFill>
        <p:spPr>
          <a:xfrm>
            <a:off x="4723432" y="542027"/>
            <a:ext cx="3747451" cy="3515689"/>
          </a:xfrm>
          <a:prstGeom prst="rect">
            <a:avLst/>
          </a:prstGeom>
        </p:spPr>
      </p:pic>
    </p:spTree>
    <p:extLst>
      <p:ext uri="{BB962C8B-B14F-4D97-AF65-F5344CB8AC3E}">
        <p14:creationId xmlns:p14="http://schemas.microsoft.com/office/powerpoint/2010/main" val="1925221177"/>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38100</TotalTime>
  <Words>338</Words>
  <Application>Microsoft Office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Avenir Book</vt:lpstr>
      <vt:lpstr>Arial</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Chen, Di</cp:lastModifiedBy>
  <cp:revision>183</cp:revision>
  <dcterms:created xsi:type="dcterms:W3CDTF">2011-09-07T23:26:42Z</dcterms:created>
  <dcterms:modified xsi:type="dcterms:W3CDTF">2021-11-05T19:21:47Z</dcterms:modified>
</cp:coreProperties>
</file>