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rsey, Kathryn S" initials="DKS" lastIdx="9" clrIdx="0">
    <p:extLst>
      <p:ext uri="{19B8F6BF-5375-455C-9EA6-DF929625EA0E}">
        <p15:presenceInfo xmlns:p15="http://schemas.microsoft.com/office/powerpoint/2012/main" userId="S::kathryn.dorsey@pnnl.gov::486d99d4-716e-4f10-8ede-cfb62dbdb6d7" providerId="AD"/>
      </p:ext>
    </p:extLst>
  </p:cmAuthor>
  <p:cmAuthor id="2" name="Roeder, Lynne R" initials="RLR" lastIdx="4" clrIdx="1">
    <p:extLst>
      <p:ext uri="{19B8F6BF-5375-455C-9EA6-DF929625EA0E}">
        <p15:presenceInfo xmlns:p15="http://schemas.microsoft.com/office/powerpoint/2012/main" userId="S::Lynne.Roeder@pnnl.gov::b779963b-b068-4f38-8d4e-c76b6b69b51f" providerId="AD"/>
      </p:ext>
    </p:extLst>
  </p:cmAuthor>
  <p:cmAuthor id="3" name="Leung, Lai-Yung (Ruby)" initials="LL(" lastIdx="4" clrIdx="2">
    <p:extLst>
      <p:ext uri="{19B8F6BF-5375-455C-9EA6-DF929625EA0E}">
        <p15:presenceInfo xmlns:p15="http://schemas.microsoft.com/office/powerpoint/2012/main" userId="S::ruby.leung@pnnl.gov::8890b783-e14a-47e3-a682-fbb67b692eb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923E16-F672-410E-8779-B1D7CDE23A24}" v="3" dt="2020-01-27T19:08:10.5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6" autoAdjust="0"/>
    <p:restoredTop sz="94651"/>
  </p:normalViewPr>
  <p:slideViewPr>
    <p:cSldViewPr snapToGrid="0">
      <p:cViewPr varScale="1">
        <p:scale>
          <a:sx n="111" d="100"/>
          <a:sy n="111" d="100"/>
        </p:scale>
        <p:origin x="166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10F482-2447-4352-A9CC-A910D3C53381}" type="datetimeFigureOut">
              <a:rPr lang="en-US" smtClean="0"/>
              <a:t>1/28/2020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0CB896-560E-4A0E-8B66-9ED39A5F2E0C}" type="slidenum">
              <a:rPr lang="en-US" smtClean="0"/>
              <a:t>‹#›</a:t>
            </a:fld>
            <a:endParaRPr lang="en-US"/>
          </a:p>
        </p:txBody>
      </p:sp>
    </p:spTree>
    <p:extLst>
      <p:ext uri="{BB962C8B-B14F-4D97-AF65-F5344CB8AC3E}">
        <p14:creationId xmlns:p14="http://schemas.microsoft.com/office/powerpoint/2010/main" val="4240203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charset="0"/>
                <a:ea typeface="ＭＳ Ｐゴシック" charset="0"/>
                <a:cs typeface="Arial" charset="0"/>
              </a:defRPr>
            </a:lvl1pPr>
            <a:lvl2pPr marL="754063" indent="-288925" eaLnBrk="0" hangingPunct="0">
              <a:defRPr>
                <a:solidFill>
                  <a:schemeClr val="tx1"/>
                </a:solidFill>
                <a:latin typeface="Calibri" charset="0"/>
                <a:ea typeface="Arial" charset="0"/>
                <a:cs typeface="Arial" charset="0"/>
              </a:defRPr>
            </a:lvl2pPr>
            <a:lvl3pPr marL="1160463" indent="-231775" eaLnBrk="0" hangingPunct="0">
              <a:defRPr>
                <a:solidFill>
                  <a:schemeClr val="tx1"/>
                </a:solidFill>
                <a:latin typeface="Calibri" charset="0"/>
                <a:ea typeface="Arial" charset="0"/>
                <a:cs typeface="Arial" charset="0"/>
              </a:defRPr>
            </a:lvl3pPr>
            <a:lvl4pPr marL="1625600" indent="-231775" eaLnBrk="0" hangingPunct="0">
              <a:defRPr>
                <a:solidFill>
                  <a:schemeClr val="tx1"/>
                </a:solidFill>
                <a:latin typeface="Calibri" charset="0"/>
                <a:ea typeface="Arial" charset="0"/>
                <a:cs typeface="Arial" charset="0"/>
              </a:defRPr>
            </a:lvl4pPr>
            <a:lvl5pPr marL="2090738" indent="-231775" eaLnBrk="0" hangingPunct="0">
              <a:defRPr>
                <a:solidFill>
                  <a:schemeClr val="tx1"/>
                </a:solidFill>
                <a:latin typeface="Calibri" charset="0"/>
                <a:ea typeface="Arial" charset="0"/>
                <a:cs typeface="Arial" charset="0"/>
              </a:defRPr>
            </a:lvl5pPr>
            <a:lvl6pPr marL="2547938" indent="-231775" eaLnBrk="0" fontAlgn="base" hangingPunct="0">
              <a:spcBef>
                <a:spcPct val="0"/>
              </a:spcBef>
              <a:spcAft>
                <a:spcPct val="0"/>
              </a:spcAft>
              <a:defRPr>
                <a:solidFill>
                  <a:schemeClr val="tx1"/>
                </a:solidFill>
                <a:latin typeface="Calibri" charset="0"/>
                <a:ea typeface="Arial" charset="0"/>
                <a:cs typeface="Arial" charset="0"/>
              </a:defRPr>
            </a:lvl6pPr>
            <a:lvl7pPr marL="3005138" indent="-231775" eaLnBrk="0" fontAlgn="base" hangingPunct="0">
              <a:spcBef>
                <a:spcPct val="0"/>
              </a:spcBef>
              <a:spcAft>
                <a:spcPct val="0"/>
              </a:spcAft>
              <a:defRPr>
                <a:solidFill>
                  <a:schemeClr val="tx1"/>
                </a:solidFill>
                <a:latin typeface="Calibri" charset="0"/>
                <a:ea typeface="Arial" charset="0"/>
                <a:cs typeface="Arial" charset="0"/>
              </a:defRPr>
            </a:lvl7pPr>
            <a:lvl8pPr marL="3462338" indent="-231775" eaLnBrk="0" fontAlgn="base" hangingPunct="0">
              <a:spcBef>
                <a:spcPct val="0"/>
              </a:spcBef>
              <a:spcAft>
                <a:spcPct val="0"/>
              </a:spcAft>
              <a:defRPr>
                <a:solidFill>
                  <a:schemeClr val="tx1"/>
                </a:solidFill>
                <a:latin typeface="Calibri" charset="0"/>
                <a:ea typeface="Arial" charset="0"/>
                <a:cs typeface="Arial" charset="0"/>
              </a:defRPr>
            </a:lvl8pPr>
            <a:lvl9pPr marL="3919538" indent="-231775"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fld id="{B8996F9E-F5ED-E345-9C74-CB29A87D9F18}" type="slidenum">
              <a:rPr lang="en-US">
                <a:solidFill>
                  <a:srgbClr val="000000"/>
                </a:solidFill>
              </a:rPr>
              <a:pPr eaLnBrk="1" hangingPunct="1"/>
              <a:t>1</a:t>
            </a:fld>
            <a:endParaRPr 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z="1000" dirty="0"/>
          </a:p>
        </p:txBody>
      </p:sp>
    </p:spTree>
    <p:extLst>
      <p:ext uri="{BB962C8B-B14F-4D97-AF65-F5344CB8AC3E}">
        <p14:creationId xmlns:p14="http://schemas.microsoft.com/office/powerpoint/2010/main" val="4146448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77573315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81FC266F-AE75-A84E-B665-DB3E4DD48D13}" type="datetimeFigureOut">
              <a:rPr lang="en-US"/>
              <a:pPr/>
              <a:t>1/28/2020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A3FC05D-CAEA-B44F-886E-CC2AB351CA08}" type="slidenum">
              <a:rPr lang="en-US"/>
              <a:pPr/>
              <a:t>‹#›</a:t>
            </a:fld>
            <a:endParaRPr lang="en-US"/>
          </a:p>
        </p:txBody>
      </p:sp>
    </p:spTree>
    <p:extLst>
      <p:ext uri="{BB962C8B-B14F-4D97-AF65-F5344CB8AC3E}">
        <p14:creationId xmlns:p14="http://schemas.microsoft.com/office/powerpoint/2010/main" val="1486282555"/>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0"/>
          <a:cs typeface="+mj-cs"/>
        </a:defRPr>
      </a:lvl1pPr>
      <a:lvl2pPr algn="ctr" rtl="0" eaLnBrk="1" fontAlgn="base" hangingPunct="1">
        <a:spcBef>
          <a:spcPct val="0"/>
        </a:spcBef>
        <a:spcAft>
          <a:spcPct val="0"/>
        </a:spcAft>
        <a:defRPr sz="4400">
          <a:solidFill>
            <a:schemeClr val="tx1"/>
          </a:solidFill>
          <a:latin typeface="Calibri" pitchFamily="34" charset="0"/>
          <a:ea typeface="ＭＳ Ｐゴシック" charset="0"/>
        </a:defRPr>
      </a:lvl2pPr>
      <a:lvl3pPr algn="ctr" rtl="0" eaLnBrk="1" fontAlgn="base" hangingPunct="1">
        <a:spcBef>
          <a:spcPct val="0"/>
        </a:spcBef>
        <a:spcAft>
          <a:spcPct val="0"/>
        </a:spcAft>
        <a:defRPr sz="4400">
          <a:solidFill>
            <a:schemeClr val="tx1"/>
          </a:solidFill>
          <a:latin typeface="Calibri" pitchFamily="34" charset="0"/>
          <a:ea typeface="ＭＳ Ｐゴシック" charset="0"/>
        </a:defRPr>
      </a:lvl3pPr>
      <a:lvl4pPr algn="ctr" rtl="0" eaLnBrk="1" fontAlgn="base" hangingPunct="1">
        <a:spcBef>
          <a:spcPct val="0"/>
        </a:spcBef>
        <a:spcAft>
          <a:spcPct val="0"/>
        </a:spcAft>
        <a:defRPr sz="4400">
          <a:solidFill>
            <a:schemeClr val="tx1"/>
          </a:solidFill>
          <a:latin typeface="Calibri" pitchFamily="34" charset="0"/>
          <a:ea typeface="ＭＳ Ｐゴシック" charset="0"/>
        </a:defRPr>
      </a:lvl4pPr>
      <a:lvl5pPr algn="ctr" rtl="0" eaLnBrk="1" fontAlgn="base" hangingPunct="1">
        <a:spcBef>
          <a:spcPct val="0"/>
        </a:spcBef>
        <a:spcAft>
          <a:spcPct val="0"/>
        </a:spcAft>
        <a:defRPr sz="4400">
          <a:solidFill>
            <a:schemeClr val="tx1"/>
          </a:solidFill>
          <a:latin typeface="Calibri" pitchFamily="34" charset="0"/>
          <a:ea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212398" y="2315552"/>
            <a:ext cx="3429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pPr>
            <a:endParaRPr lang="en-US" sz="1600">
              <a:solidFill>
                <a:srgbClr val="000000"/>
              </a:solidFill>
            </a:endParaRPr>
          </a:p>
        </p:txBody>
      </p:sp>
      <p:sp>
        <p:nvSpPr>
          <p:cNvPr id="3076" name="Rectangle 5"/>
          <p:cNvSpPr>
            <a:spLocks noChangeArrowheads="1"/>
          </p:cNvSpPr>
          <p:nvPr/>
        </p:nvSpPr>
        <p:spPr bwMode="auto">
          <a:xfrm>
            <a:off x="131030" y="71654"/>
            <a:ext cx="8847438"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base">
              <a:spcBef>
                <a:spcPct val="0"/>
              </a:spcBef>
              <a:spcAft>
                <a:spcPct val="0"/>
              </a:spcAft>
            </a:pPr>
            <a:r>
              <a:rPr lang="en-US" sz="3200" b="1" dirty="0">
                <a:solidFill>
                  <a:srgbClr val="000000"/>
                </a:solidFill>
                <a:latin typeface="Arial" panose="020B0604020202020204" pitchFamily="34" charset="0"/>
                <a:cs typeface="Arial" panose="020B0604020202020204" pitchFamily="34" charset="0"/>
              </a:rPr>
              <a:t>Atmospheric Rivers Trigger Heavy Snowmelt in the Western United States</a:t>
            </a:r>
          </a:p>
        </p:txBody>
      </p:sp>
      <p:sp>
        <p:nvSpPr>
          <p:cNvPr id="3077" name="Text Box 6"/>
          <p:cNvSpPr txBox="1">
            <a:spLocks noChangeArrowheads="1"/>
          </p:cNvSpPr>
          <p:nvPr/>
        </p:nvSpPr>
        <p:spPr bwMode="auto">
          <a:xfrm>
            <a:off x="3909241" y="5965421"/>
            <a:ext cx="4985291"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000" dirty="0"/>
              <a:t>Chen X, </a:t>
            </a:r>
            <a:r>
              <a:rPr lang="en-US" sz="1000" dirty="0" err="1"/>
              <a:t>Duan</a:t>
            </a:r>
            <a:r>
              <a:rPr lang="en-US" sz="1000" dirty="0"/>
              <a:t> Z, Leung LR, and </a:t>
            </a:r>
            <a:r>
              <a:rPr lang="en-US" sz="1000" dirty="0" err="1"/>
              <a:t>Wigmosta</a:t>
            </a:r>
            <a:r>
              <a:rPr lang="en-US" sz="1000" dirty="0"/>
              <a:t> M. 2019. “A Framework to Delineate Precipitation‐Runoff Regimes: Precipitation Versus Snowpack in the Western United States.” </a:t>
            </a:r>
            <a:r>
              <a:rPr lang="en-US" sz="1000" i="1" dirty="0"/>
              <a:t>Geophysical Research Letters</a:t>
            </a:r>
            <a:r>
              <a:rPr lang="en-US" sz="1000" dirty="0"/>
              <a:t> 46(22):13044‒13053, https://doi.org/10.1029/2019GL085184.</a:t>
            </a:r>
          </a:p>
        </p:txBody>
      </p:sp>
      <p:sp>
        <p:nvSpPr>
          <p:cNvPr id="9" name="Rectangle 4"/>
          <p:cNvSpPr>
            <a:spLocks noChangeArrowheads="1"/>
          </p:cNvSpPr>
          <p:nvPr/>
        </p:nvSpPr>
        <p:spPr bwMode="auto">
          <a:xfrm>
            <a:off x="128465" y="1229530"/>
            <a:ext cx="3547437" cy="526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latin typeface="Calibri" pitchFamily="34" charset="0"/>
                <a:ea typeface="+mn-ea"/>
                <a:cs typeface="Arial" pitchFamily="34" charset="0"/>
              </a:rPr>
              <a:t>Objective</a:t>
            </a:r>
          </a:p>
          <a:p>
            <a:pPr marL="285750" indent="-285750" fontAlgn="base">
              <a:spcBef>
                <a:spcPct val="15000"/>
              </a:spcBef>
              <a:spcAft>
                <a:spcPct val="0"/>
              </a:spcAft>
              <a:buFont typeface="Arial" pitchFamily="34" charset="0"/>
              <a:buChar char="●"/>
              <a:tabLst>
                <a:tab pos="338138" algn="l"/>
              </a:tabLst>
              <a:defRPr/>
            </a:pPr>
            <a:r>
              <a:rPr lang="en-US" sz="1400" dirty="0">
                <a:latin typeface="Calibri" panose="020F0502020204030204" pitchFamily="34" charset="0"/>
                <a:cs typeface="Arial" panose="020B0604020202020204" pitchFamily="34" charset="0"/>
              </a:rPr>
              <a:t>Quantify the contributions of snow accumulation/melt and precipitation to runoff in the mountains of the western United States</a:t>
            </a:r>
          </a:p>
          <a:p>
            <a:pPr algn="ctr">
              <a:spcBef>
                <a:spcPct val="15000"/>
              </a:spcBef>
              <a:defRPr/>
            </a:pPr>
            <a:r>
              <a:rPr lang="en-US" sz="1600" b="1" dirty="0">
                <a:solidFill>
                  <a:prstClr val="black"/>
                </a:solidFill>
                <a:latin typeface="Calibri" pitchFamily="34" charset="0"/>
                <a:cs typeface="Arial" pitchFamily="34" charset="0"/>
              </a:rPr>
              <a:t>Approach</a:t>
            </a:r>
          </a:p>
          <a:p>
            <a:pPr marL="285750" indent="-285750" fontAlgn="base">
              <a:spcBef>
                <a:spcPct val="15000"/>
              </a:spcBef>
              <a:spcAft>
                <a:spcPct val="0"/>
              </a:spcAft>
              <a:buFont typeface="Arial" pitchFamily="34" charset="0"/>
              <a:buChar char="●"/>
              <a:tabLst>
                <a:tab pos="338138" algn="l"/>
              </a:tabLst>
              <a:defRPr/>
            </a:pPr>
            <a:r>
              <a:rPr lang="en-US" sz="1400" dirty="0">
                <a:latin typeface="Calibri" panose="020F0502020204030204" pitchFamily="34" charset="0"/>
                <a:cs typeface="Arial" panose="020B0604020202020204" pitchFamily="34" charset="0"/>
              </a:rPr>
              <a:t>Classify the co-occurrence of precipitation and snowpack activities into different precipitation-runoff regimes by developing a mathematical framework</a:t>
            </a:r>
          </a:p>
          <a:p>
            <a:pPr marL="285750" indent="-285750" fontAlgn="base">
              <a:spcBef>
                <a:spcPct val="15000"/>
              </a:spcBef>
              <a:spcAft>
                <a:spcPct val="0"/>
              </a:spcAft>
              <a:buFont typeface="Arial" pitchFamily="34" charset="0"/>
              <a:buChar char="●"/>
              <a:tabLst>
                <a:tab pos="338138" algn="l"/>
              </a:tabLst>
              <a:defRPr/>
            </a:pPr>
            <a:r>
              <a:rPr lang="en-US" sz="1400" dirty="0">
                <a:latin typeface="Calibri" panose="020F0502020204030204" pitchFamily="34" charset="0"/>
                <a:cs typeface="Arial" panose="020B0604020202020204" pitchFamily="34" charset="0"/>
              </a:rPr>
              <a:t>Analyze a high-resolution regional climate simulation across the western United States using the framework</a:t>
            </a:r>
          </a:p>
          <a:p>
            <a:pPr marL="231775" indent="-231775" algn="ctr">
              <a:spcBef>
                <a:spcPct val="15000"/>
              </a:spcBef>
              <a:defRPr/>
            </a:pPr>
            <a:r>
              <a:rPr lang="en-US" sz="1600" b="1" dirty="0">
                <a:solidFill>
                  <a:prstClr val="black"/>
                </a:solidFill>
                <a:latin typeface="Calibri" pitchFamily="34" charset="0"/>
                <a:cs typeface="Arial" pitchFamily="34" charset="0"/>
              </a:rPr>
              <a:t>Impact</a:t>
            </a:r>
            <a:endParaRPr lang="en-US" sz="1600" dirty="0">
              <a:solidFill>
                <a:prstClr val="black"/>
              </a:solidFill>
              <a:latin typeface="Calibri" pitchFamily="34" charset="0"/>
              <a:cs typeface="Arial" pitchFamily="34" charset="0"/>
            </a:endParaRPr>
          </a:p>
          <a:p>
            <a:pPr marL="285750" indent="-285750" fontAlgn="base">
              <a:spcBef>
                <a:spcPct val="15000"/>
              </a:spcBef>
              <a:spcAft>
                <a:spcPct val="0"/>
              </a:spcAft>
              <a:buFont typeface="Arial" pitchFamily="34" charset="0"/>
              <a:buChar char="●"/>
              <a:tabLst>
                <a:tab pos="338138" algn="l"/>
              </a:tabLst>
              <a:defRPr/>
            </a:pPr>
            <a:r>
              <a:rPr lang="en-US" sz="1400" dirty="0">
                <a:latin typeface="Calibri" panose="020F0502020204030204" pitchFamily="34" charset="0"/>
                <a:cs typeface="Arial" panose="020B0604020202020204" pitchFamily="34" charset="0"/>
              </a:rPr>
              <a:t>Study highlighted the significant snowmelt during precipitation events triggered by atmospheric rivers</a:t>
            </a:r>
          </a:p>
          <a:p>
            <a:pPr marL="285750" indent="-285750" fontAlgn="base">
              <a:spcBef>
                <a:spcPct val="15000"/>
              </a:spcBef>
              <a:spcAft>
                <a:spcPct val="0"/>
              </a:spcAft>
              <a:buFont typeface="Arial" pitchFamily="34" charset="0"/>
              <a:buChar char="●"/>
              <a:tabLst>
                <a:tab pos="338138" algn="l"/>
              </a:tabLst>
              <a:defRPr/>
            </a:pPr>
            <a:r>
              <a:rPr lang="en-US" sz="1400" dirty="0">
                <a:latin typeface="Calibri" panose="020F0502020204030204" pitchFamily="34" charset="0"/>
                <a:cs typeface="Arial" panose="020B0604020202020204" pitchFamily="34" charset="0"/>
              </a:rPr>
              <a:t>Identified regions where runoff prediction can benefit from snowpack information during precipitation events</a:t>
            </a:r>
          </a:p>
          <a:p>
            <a:pPr marL="285750" indent="-285750" fontAlgn="base">
              <a:spcBef>
                <a:spcPct val="15000"/>
              </a:spcBef>
              <a:spcAft>
                <a:spcPct val="0"/>
              </a:spcAft>
              <a:buFont typeface="Arial" pitchFamily="34" charset="0"/>
              <a:buChar char="●"/>
              <a:tabLst>
                <a:tab pos="338138" algn="l"/>
              </a:tabLst>
              <a:defRPr/>
            </a:pPr>
            <a:r>
              <a:rPr lang="en-US" sz="1400" dirty="0">
                <a:latin typeface="Calibri" panose="020F0502020204030204" pitchFamily="34" charset="0"/>
                <a:cs typeface="Arial" panose="020B0604020202020204" pitchFamily="34" charset="0"/>
              </a:rPr>
              <a:t>Framework can be applied to other mountainous regions where snowpack affects land-surface hydrologic processes</a:t>
            </a:r>
          </a:p>
        </p:txBody>
      </p:sp>
      <p:sp>
        <p:nvSpPr>
          <p:cNvPr id="3340" name="TextBox 3339"/>
          <p:cNvSpPr txBox="1"/>
          <p:nvPr/>
        </p:nvSpPr>
        <p:spPr>
          <a:xfrm>
            <a:off x="3848121" y="4487291"/>
            <a:ext cx="5083481" cy="1384995"/>
          </a:xfrm>
          <a:prstGeom prst="rect">
            <a:avLst/>
          </a:prstGeom>
          <a:noFill/>
        </p:spPr>
        <p:txBody>
          <a:bodyPr wrap="square" rtlCol="0">
            <a:spAutoFit/>
          </a:bodyPr>
          <a:lstStyle/>
          <a:p>
            <a:r>
              <a:rPr lang="en-US" sz="1200" b="1" dirty="0">
                <a:solidFill>
                  <a:srgbClr val="0000FF"/>
                </a:solidFill>
                <a:latin typeface="Arial" charset="0"/>
              </a:rPr>
              <a:t>Graphs show the monthly cycle of the snowpack contribution to runoff across the western United States. Precipitation events are classified into four categories based on the roles of snowpack in runoff: snowpack accumulation (heavy ++ and light +) or snowmelt (heavy -- and light -). Atmospheric rivers (ARs) trigger heavy snowmelt during precipitation. All numbers are the average occurrence of such events on a model grid in the given month.</a:t>
            </a:r>
          </a:p>
        </p:txBody>
      </p:sp>
      <p:pic>
        <p:nvPicPr>
          <p:cNvPr id="7" name="Picture 6">
            <a:extLst>
              <a:ext uri="{FF2B5EF4-FFF2-40B4-BE49-F238E27FC236}">
                <a16:creationId xmlns:a16="http://schemas.microsoft.com/office/drawing/2014/main" id="{BA793D8B-BB2E-4AEF-BD8D-22472C962F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2371" y="1304176"/>
            <a:ext cx="4762638" cy="3123870"/>
          </a:xfrm>
          <a:prstGeom prst="rect">
            <a:avLst/>
          </a:prstGeom>
        </p:spPr>
      </p:pic>
    </p:spTree>
    <p:extLst>
      <p:ext uri="{BB962C8B-B14F-4D97-AF65-F5344CB8AC3E}">
        <p14:creationId xmlns:p14="http://schemas.microsoft.com/office/powerpoint/2010/main" val="339287714"/>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RGCM/MSD</Funding>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9F764F-A96C-402A-BEE2-DE8D2B060C11}">
  <ds:schemaRefs>
    <ds:schemaRef ds:uri="http://schemas.microsoft.com/sharepoint/v3"/>
    <ds:schemaRef ds:uri="3f367a74-7294-440b-bcf2-615eafc1d48f"/>
    <ds:schemaRef ds:uri="http://purl.org/dc/dcmitype/"/>
    <ds:schemaRef ds:uri="http://schemas.microsoft.com/office/2006/metadata/propertie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79A7169A-E94B-4B9F-9AEA-855679B213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DOE-Sample-Slide-Highlights-Template.pot</Template>
  <TotalTime>3943</TotalTime>
  <Words>231</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Kelly-etal-RemoteDrying-GRL-April2018-f</dc:title>
  <dc:creator>JOvink</dc:creator>
  <dc:description/>
  <cp:lastModifiedBy>Dorsey, Kathryn S</cp:lastModifiedBy>
  <cp:revision>188</cp:revision>
  <cp:lastPrinted>2017-02-14T23:42:19Z</cp:lastPrinted>
  <dcterms:created xsi:type="dcterms:W3CDTF">2013-02-22T17:42:48Z</dcterms:created>
  <dcterms:modified xsi:type="dcterms:W3CDTF">2020-01-28T17:52:41Z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RGCM</vt:lpwstr>
  </property>
  <property fmtid="{D5CDD505-2E9C-101B-9397-08002B2CF9AE}" pid="5" name="ContentTypeId">
    <vt:lpwstr>0x010100A22E315B1F3C42B49A0E90D2F9AB5AB100DD0966E738D64E49B965032E22FBBBFF</vt:lpwstr>
  </property>
  <property fmtid="{D5CDD505-2E9C-101B-9397-08002B2CF9AE}" pid="6" name="ContentType">
    <vt:lpwstr>Slide</vt:lpwstr>
  </property>
  <property fmtid="{D5CDD505-2E9C-101B-9397-08002B2CF9AE}" pid="7" name="Presentation">
    <vt:lpwstr>Kelly-etal-RemoteDrying-GRL-April2018-f</vt:lpwstr>
  </property>
  <property fmtid="{D5CDD505-2E9C-101B-9397-08002B2CF9AE}" pid="8" name="SlideDescription">
    <vt:lpwstr/>
  </property>
</Properties>
</file>