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8" r:id="rId2"/>
  </p:sldIdLst>
  <p:sldSz cx="9144000" cy="6858000" type="screen4x3"/>
  <p:notesSz cx="6954838" cy="93091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Arial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Arial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Arial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Arial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142" autoAdjust="0"/>
    <p:restoredTop sz="94625" autoAdjust="0"/>
  </p:normalViewPr>
  <p:slideViewPr>
    <p:cSldViewPr>
      <p:cViewPr varScale="1">
        <p:scale>
          <a:sx n="58" d="100"/>
          <a:sy n="58" d="100"/>
        </p:scale>
        <p:origin x="-1709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4291" cy="464818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8968" y="0"/>
            <a:ext cx="3014291" cy="464818"/>
          </a:xfrm>
          <a:prstGeom prst="rect">
            <a:avLst/>
          </a:prstGeom>
        </p:spPr>
        <p:txBody>
          <a:bodyPr vert="horz" wrap="square" lIns="92958" tIns="46479" rIns="92958" bIns="4647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2EAD48B-AEA8-9949-8FD2-CA1DE5546E31}" type="datetimeFigureOut">
              <a:rPr lang="en-US"/>
              <a:pPr/>
              <a:t>5/1/2017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50938" y="698500"/>
            <a:ext cx="4652962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58" tIns="46479" rIns="92958" bIns="46479" rtlCol="0" anchor="ctr"/>
          <a:lstStyle/>
          <a:p>
            <a:pPr lvl="0"/>
            <a:endParaRPr lang="en-US" noProof="0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484" y="4422142"/>
            <a:ext cx="5563870" cy="4188140"/>
          </a:xfrm>
          <a:prstGeom prst="rect">
            <a:avLst/>
          </a:prstGeom>
        </p:spPr>
        <p:txBody>
          <a:bodyPr vert="horz" lIns="92958" tIns="46479" rIns="92958" bIns="46479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691"/>
            <a:ext cx="3014291" cy="464818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8968" y="8842691"/>
            <a:ext cx="3014291" cy="464818"/>
          </a:xfrm>
          <a:prstGeom prst="rect">
            <a:avLst/>
          </a:prstGeom>
        </p:spPr>
        <p:txBody>
          <a:bodyPr vert="horz" wrap="square" lIns="92958" tIns="46479" rIns="92958" bIns="4647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8D9A1BD9-E82E-8945-99C6-D4FC861B5AA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023313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Arial" charset="0"/>
              </a:defRPr>
            </a:lvl1pPr>
            <a:lvl2pPr marL="754063" indent="-288925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2pPr>
            <a:lvl3pPr marL="1160463" indent="-231775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3pPr>
            <a:lvl4pPr marL="1625600" indent="-231775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4pPr>
            <a:lvl5pPr marL="2090738" indent="-231775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5pPr>
            <a:lvl6pPr marL="25479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6pPr>
            <a:lvl7pPr marL="30051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7pPr>
            <a:lvl8pPr marL="34623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8pPr>
            <a:lvl9pPr marL="39195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B8996F9E-F5ED-E345-9C74-CB29A87D9F18}" type="slidenum">
              <a:rPr lang="en-US">
                <a:solidFill>
                  <a:srgbClr val="000000"/>
                </a:solidFill>
              </a:rPr>
              <a:pPr eaLnBrk="1" hangingPunct="1"/>
              <a:t>1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altLang="en-US" sz="1000" smtClean="0"/>
              <a:t>http://www.pnnl.gov/science/highlights/highlights.asp?division=749</a:t>
            </a:r>
            <a:endParaRPr lang="en-US" altLang="en-US" sz="1000" dirty="0"/>
          </a:p>
        </p:txBody>
      </p:sp>
    </p:spTree>
    <p:extLst>
      <p:ext uri="{BB962C8B-B14F-4D97-AF65-F5344CB8AC3E}">
        <p14:creationId xmlns:p14="http://schemas.microsoft.com/office/powerpoint/2010/main" val="19036557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150858B-B9AE-0041-92BF-DA34103D4881}" type="datetimeFigureOut">
              <a:rPr lang="en-US"/>
              <a:pPr/>
              <a:t>5/1/2017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29C251-7997-B545-B6AE-FB44B3EDD3A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15040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37D505C-57AC-EF40-90C5-14622E120F89}" type="datetimeFigureOut">
              <a:rPr lang="en-US"/>
              <a:pPr/>
              <a:t>5/1/2017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98398F8-51DA-E44F-AD42-4C3ED37D3D9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42425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9C2D105-6860-DD49-A5E0-B97E6E84DA2B}" type="datetimeFigureOut">
              <a:rPr lang="en-US"/>
              <a:pPr/>
              <a:t>5/1/2017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5E548F-B546-444E-979D-3B8DE50923C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61795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 rtlCol="0">
            <a:normAutofit/>
          </a:bodyPr>
          <a:lstStyle/>
          <a:p>
            <a:pPr lvl="0"/>
            <a:r>
              <a:rPr lang="en-US" noProof="0" smtClean="0"/>
              <a:t>Click icon to add table</a:t>
            </a:r>
            <a:endParaRPr lang="en-US" noProof="0" dirty="0" smtClean="0"/>
          </a:p>
        </p:txBody>
      </p:sp>
    </p:spTree>
    <p:extLst>
      <p:ext uri="{BB962C8B-B14F-4D97-AF65-F5344CB8AC3E}">
        <p14:creationId xmlns:p14="http://schemas.microsoft.com/office/powerpoint/2010/main" val="30591986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00894D7-40DB-FA40-A0B7-54A02D2F4A82}" type="datetimeFigureOut">
              <a:rPr lang="en-US"/>
              <a:pPr/>
              <a:t>5/1/2017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821257-D35D-F14D-A58D-CDBC61BE007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0247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C1BE7CA-9350-6B42-B2C7-E61AA74F1145}" type="datetimeFigureOut">
              <a:rPr lang="en-US"/>
              <a:pPr/>
              <a:t>5/1/2017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194171E-C90F-2B4A-952C-A8302ECDAE5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35962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F33A2F8-733C-054A-9756-B720BBDC0E19}" type="datetimeFigureOut">
              <a:rPr lang="en-US"/>
              <a:pPr/>
              <a:t>5/1/2017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00B89CE-ADB8-5144-B236-9989EF55114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00254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5F0E1F5-BC7A-CC43-8C6F-6DA0B5BDF141}" type="datetimeFigureOut">
              <a:rPr lang="en-US"/>
              <a:pPr/>
              <a:t>5/1/2017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8FFE8E-8609-054E-B107-CD514E2418E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75343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2D3FE31-139A-BC42-90BA-752D06C54CAA}" type="datetimeFigureOut">
              <a:rPr lang="en-US"/>
              <a:pPr/>
              <a:t>5/1/2017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8F4934E-E6E9-1C48-9524-8304B99A756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78763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50B1734-0BB4-1940-9156-28444AEB8F10}" type="datetimeFigureOut">
              <a:rPr lang="en-US"/>
              <a:pPr/>
              <a:t>5/1/2017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814D84-E6B5-0B46-91AF-F1D42941796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22457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76C3E58-1625-DD46-8BEA-46A99CDFF845}" type="datetimeFigureOut">
              <a:rPr lang="en-US"/>
              <a:pPr/>
              <a:t>5/1/2017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671F00-CF68-7042-8693-0A742A1DEB1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68262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Drag picture to placeholder or click icon to add</a:t>
            </a:r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826E67C-ABA4-5C4C-880E-DDB2975CC4B4}" type="datetimeFigureOut">
              <a:rPr lang="en-US"/>
              <a:pPr/>
              <a:t>5/1/2017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72AA21C-4C9C-9D49-88D6-78FAB9C2A49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7254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fld id="{81FC266F-AE75-A84E-B665-DB3E4DD48D13}" type="datetimeFigureOut">
              <a:rPr lang="en-US"/>
              <a:pPr/>
              <a:t>5/1/2017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2A3FC05D-CAEA-B44F-886E-CC2AB351CA08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4" r:id="rId1"/>
    <p:sldLayoutId id="2147483845" r:id="rId2"/>
    <p:sldLayoutId id="2147483846" r:id="rId3"/>
    <p:sldLayoutId id="2147483847" r:id="rId4"/>
    <p:sldLayoutId id="2147483848" r:id="rId5"/>
    <p:sldLayoutId id="2147483849" r:id="rId6"/>
    <p:sldLayoutId id="2147483850" r:id="rId7"/>
    <p:sldLayoutId id="2147483851" r:id="rId8"/>
    <p:sldLayoutId id="2147483852" r:id="rId9"/>
    <p:sldLayoutId id="2147483853" r:id="rId10"/>
    <p:sldLayoutId id="2147483854" r:id="rId11"/>
    <p:sldLayoutId id="2147483855" r:id="rId12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ChangeArrowheads="1"/>
          </p:cNvSpPr>
          <p:nvPr/>
        </p:nvSpPr>
        <p:spPr bwMode="auto">
          <a:xfrm>
            <a:off x="152400" y="3352800"/>
            <a:ext cx="3429000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31775" indent="-231775" algn="ctr">
              <a:spcBef>
                <a:spcPct val="15000"/>
              </a:spcBef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3076" name="Rectangle 5"/>
          <p:cNvSpPr>
            <a:spLocks noChangeArrowheads="1"/>
          </p:cNvSpPr>
          <p:nvPr/>
        </p:nvSpPr>
        <p:spPr bwMode="auto">
          <a:xfrm>
            <a:off x="152400" y="76200"/>
            <a:ext cx="883920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US" sz="2800" b="1" dirty="0"/>
              <a:t>Establishing a Numerical Modeling Framework for Hydrologic Engineering Analyses of Extreme Storm Events</a:t>
            </a:r>
            <a:r>
              <a:rPr lang="en-US" sz="2800" dirty="0"/>
              <a:t> </a:t>
            </a:r>
            <a:endParaRPr lang="en-US" sz="2800" b="1" dirty="0">
              <a:solidFill>
                <a:srgbClr val="000000"/>
              </a:solidFill>
            </a:endParaRPr>
          </a:p>
        </p:txBody>
      </p:sp>
      <p:sp>
        <p:nvSpPr>
          <p:cNvPr id="3077" name="Text Box 6"/>
          <p:cNvSpPr txBox="1">
            <a:spLocks noChangeArrowheads="1"/>
          </p:cNvSpPr>
          <p:nvPr/>
        </p:nvSpPr>
        <p:spPr bwMode="auto">
          <a:xfrm>
            <a:off x="152400" y="6172200"/>
            <a:ext cx="4114800" cy="707886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1pPr>
            <a:lvl2pPr>
              <a:defRPr sz="28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r>
              <a:rPr lang="en-US" sz="1000" dirty="0" smtClean="0"/>
              <a:t>Chen X, F </a:t>
            </a:r>
            <a:r>
              <a:rPr lang="en-US" sz="1000" dirty="0"/>
              <a:t>Hossain, and </a:t>
            </a:r>
            <a:r>
              <a:rPr lang="en-US" sz="1000" dirty="0" smtClean="0"/>
              <a:t>LR </a:t>
            </a:r>
            <a:r>
              <a:rPr lang="en-US" sz="1000" dirty="0"/>
              <a:t>Leung. </a:t>
            </a:r>
            <a:r>
              <a:rPr lang="en-US" sz="1000" dirty="0" smtClean="0"/>
              <a:t>“</a:t>
            </a:r>
            <a:r>
              <a:rPr lang="en-US" sz="1000" dirty="0"/>
              <a:t>Establishing a Numerical Modeling Framework for Hydrologic Engineering Analyses of Extreme Storm Events.” </a:t>
            </a:r>
            <a:r>
              <a:rPr lang="en-US" sz="1000" dirty="0" smtClean="0"/>
              <a:t>(2017) </a:t>
            </a:r>
            <a:r>
              <a:rPr lang="en-US" sz="1000" i="1" dirty="0" smtClean="0"/>
              <a:t>Journal of Hydrological </a:t>
            </a:r>
            <a:r>
              <a:rPr lang="en-US" sz="1000" i="1" dirty="0" err="1" smtClean="0"/>
              <a:t>Enginneering</a:t>
            </a:r>
            <a:r>
              <a:rPr lang="en-US" sz="1000" i="1" smtClean="0"/>
              <a:t> 22(8)</a:t>
            </a:r>
            <a:r>
              <a:rPr lang="en-US" sz="1000" smtClean="0"/>
              <a:t> DOI: 10.1061/(ASCE)HE.1943-5584.0001523</a:t>
            </a:r>
            <a:endParaRPr lang="en-US" sz="1000" i="1" dirty="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3079" name="Rectangle 2"/>
          <p:cNvSpPr>
            <a:spLocks noChangeArrowheads="1"/>
          </p:cNvSpPr>
          <p:nvPr/>
        </p:nvSpPr>
        <p:spPr bwMode="auto">
          <a:xfrm>
            <a:off x="4343400" y="4648200"/>
            <a:ext cx="4800600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1313" indent="-287338" algn="ctr">
              <a:spcBef>
                <a:spcPct val="15000"/>
              </a:spcBef>
              <a:tabLst>
                <a:tab pos="338138" algn="l"/>
              </a:tabLst>
            </a:pPr>
            <a:r>
              <a:rPr lang="en-US" b="1" dirty="0">
                <a:solidFill>
                  <a:srgbClr val="000000"/>
                </a:solidFill>
              </a:rPr>
              <a:t>Impact</a:t>
            </a:r>
          </a:p>
          <a:p>
            <a:pPr marL="341313" indent="-287338">
              <a:spcBef>
                <a:spcPct val="15000"/>
              </a:spcBef>
              <a:buFont typeface="Arial" charset="0"/>
              <a:buChar char="●"/>
              <a:tabLst>
                <a:tab pos="338138" algn="l"/>
              </a:tabLst>
            </a:pPr>
            <a:r>
              <a:rPr lang="en-US" sz="1600" dirty="0" smtClean="0"/>
              <a:t>This study established a </a:t>
            </a:r>
            <a:r>
              <a:rPr lang="en-US" sz="1600" dirty="0"/>
              <a:t>modeling framework that takes into consideration major uncertainty factors that contribute to the final model performance </a:t>
            </a:r>
            <a:endParaRPr lang="en-US" sz="1600" dirty="0" smtClean="0"/>
          </a:p>
          <a:p>
            <a:pPr marL="341313" indent="-287338">
              <a:spcBef>
                <a:spcPct val="15000"/>
              </a:spcBef>
              <a:buFont typeface="Arial" charset="0"/>
              <a:buChar char="●"/>
              <a:tabLst>
                <a:tab pos="338138" algn="l"/>
              </a:tabLst>
            </a:pPr>
            <a:r>
              <a:rPr lang="en-US" sz="1600" dirty="0" smtClean="0"/>
              <a:t>The more </a:t>
            </a:r>
            <a:r>
              <a:rPr lang="en-US" sz="1600" dirty="0"/>
              <a:t>physically-based method provides an important contribution to the engineering design and analyses community engaged in large water management infrastructure </a:t>
            </a:r>
            <a:r>
              <a:rPr lang="en-US" sz="1600" dirty="0" smtClean="0"/>
              <a:t>issues</a:t>
            </a:r>
            <a:endParaRPr lang="en-US" sz="1600" dirty="0">
              <a:solidFill>
                <a:srgbClr val="000000"/>
              </a:solidFill>
            </a:endParaRPr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152400" y="1143000"/>
            <a:ext cx="4191000" cy="502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31775" indent="-231775" algn="ctr">
              <a:spcBef>
                <a:spcPct val="15000"/>
              </a:spcBef>
              <a:defRPr/>
            </a:pPr>
            <a:r>
              <a:rPr lang="en-US" b="1" dirty="0">
                <a:solidFill>
                  <a:prstClr val="black"/>
                </a:solidFill>
                <a:latin typeface="Calibri" pitchFamily="34" charset="0"/>
                <a:ea typeface="+mn-ea"/>
                <a:cs typeface="Arial" pitchFamily="34" charset="0"/>
              </a:rPr>
              <a:t>Objective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600" dirty="0" smtClean="0">
                <a:solidFill>
                  <a:prstClr val="black"/>
                </a:solidFill>
                <a:latin typeface="Calibri" pitchFamily="34" charset="0"/>
                <a:ea typeface="+mn-ea"/>
                <a:cs typeface="Arial" pitchFamily="34" charset="0"/>
              </a:rPr>
              <a:t>To </a:t>
            </a:r>
            <a:r>
              <a:rPr lang="en-US" sz="1600" dirty="0" smtClean="0"/>
              <a:t>establish an optimal modeling framework for extreme storm events forecasting for hydrologic engineering design and analysis   </a:t>
            </a:r>
          </a:p>
          <a:p>
            <a:pPr algn="ctr">
              <a:spcBef>
                <a:spcPct val="15000"/>
              </a:spcBef>
              <a:defRPr/>
            </a:pPr>
            <a:r>
              <a:rPr lang="en-US" b="1" dirty="0" smtClean="0">
                <a:solidFill>
                  <a:prstClr val="black"/>
                </a:solidFill>
                <a:latin typeface="Calibri" pitchFamily="34" charset="0"/>
                <a:cs typeface="Arial" pitchFamily="34" charset="0"/>
              </a:rPr>
              <a:t>Approach</a:t>
            </a:r>
            <a:endParaRPr lang="en-US" b="1" dirty="0">
              <a:solidFill>
                <a:prstClr val="black"/>
              </a:solidFill>
              <a:latin typeface="Calibri" pitchFamily="34" charset="0"/>
              <a:cs typeface="Arial" pitchFamily="34" charset="0"/>
            </a:endParaRP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600" dirty="0" smtClean="0">
                <a:latin typeface="Calibri" pitchFamily="34" charset="0"/>
                <a:cs typeface="Arial" pitchFamily="34" charset="0"/>
              </a:rPr>
              <a:t>Select three heavy storm events for model testing and validation: a Nashville, TN storm in May, 2010, a northern CA storm in January, 1997, and a Pacific Northwest storm in December, 1980, all associated with atmospheric rivers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600" dirty="0" smtClean="0">
                <a:solidFill>
                  <a:prstClr val="black"/>
                </a:solidFill>
                <a:latin typeface="Calibri" pitchFamily="34" charset="0"/>
                <a:cs typeface="Arial" pitchFamily="34" charset="0"/>
              </a:rPr>
              <a:t>Perform simulations using the Weather Research and Forecasting (WRF) model addressing uncertainty in initial/boundary conditions, model resolution, and cloud microphysics and cumulus parameterizations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600" dirty="0" smtClean="0">
                <a:solidFill>
                  <a:prstClr val="black"/>
                </a:solidFill>
                <a:latin typeface="Calibri" pitchFamily="34" charset="0"/>
                <a:cs typeface="Arial" pitchFamily="34" charset="0"/>
              </a:rPr>
              <a:t>Use a wide range of metrics of precipitation characteristics to evaluate the simulations to establish an optimal configuration</a:t>
            </a:r>
          </a:p>
        </p:txBody>
      </p:sp>
      <p:sp>
        <p:nvSpPr>
          <p:cNvPr id="3078" name="TextBox 9"/>
          <p:cNvSpPr txBox="1">
            <a:spLocks noChangeArrowheads="1"/>
          </p:cNvSpPr>
          <p:nvPr/>
        </p:nvSpPr>
        <p:spPr bwMode="auto">
          <a:xfrm>
            <a:off x="4419600" y="4191000"/>
            <a:ext cx="47244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1pPr>
            <a:lvl2pPr>
              <a:defRPr sz="28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r>
              <a:rPr lang="en-US" sz="1200" b="1" dirty="0" smtClean="0">
                <a:solidFill>
                  <a:srgbClr val="0000FF"/>
                </a:solidFill>
              </a:rPr>
              <a:t>Stage IV observed and WRF simulated 48-hour (0000 UTC 1 May – 0000 UTC 3 May, 2010) total rainfall during the Nashville 2010 storm event. 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151" r="15714" b="16708"/>
          <a:stretch/>
        </p:blipFill>
        <p:spPr bwMode="auto">
          <a:xfrm>
            <a:off x="4689566" y="990600"/>
            <a:ext cx="3944983" cy="32368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OE-Sample-Slide-Highlights-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DOE-Sample-Slide-Highlights-Template.pot</Template>
  <TotalTime>1920</TotalTime>
  <Words>237</Words>
  <Application>Microsoft Office PowerPoint</Application>
  <PresentationFormat>On-screen Show (4:3)</PresentationFormat>
  <Paragraphs>14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DOE-Sample-Slide-Highlights-Template</vt:lpstr>
      <vt:lpstr>PowerPoint Presentation</vt:lpstr>
    </vt:vector>
  </TitlesOfParts>
  <Company>PNNL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JOvink</dc:creator>
  <cp:lastModifiedBy>JOvink</cp:lastModifiedBy>
  <cp:revision>42</cp:revision>
  <cp:lastPrinted>2017-02-14T23:42:19Z</cp:lastPrinted>
  <dcterms:created xsi:type="dcterms:W3CDTF">2013-02-22T17:42:48Z</dcterms:created>
  <dcterms:modified xsi:type="dcterms:W3CDTF">2017-05-01T22:58:57Z</dcterms:modified>
</cp:coreProperties>
</file>