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84380" autoAdjust="0"/>
  </p:normalViewPr>
  <p:slideViewPr>
    <p:cSldViewPr snapToGrid="0" snapToObjects="1">
      <p:cViewPr>
        <p:scale>
          <a:sx n="100" d="100"/>
          <a:sy n="100" d="100"/>
        </p:scale>
        <p:origin x="-1920" y="-11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8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 smtClean="0"/>
              <a:t>Image and caption                      - Visually compelling figure(s) to explain the research               - Include legends and descriptive caption</a:t>
            </a:r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 smtClean="0"/>
              <a:t>Last, F., F. Last, F. last and F. Last (</a:t>
            </a:r>
            <a:r>
              <a:rPr lang="en-US" dirty="0" err="1" smtClean="0"/>
              <a:t>yyyy</a:t>
            </a:r>
            <a:r>
              <a:rPr lang="en-US" dirty="0" smtClean="0"/>
              <a:t>), Title. Journal, Volume (Issue), pages, DOI: 10.xxxxx/</a:t>
            </a:r>
            <a:r>
              <a:rPr lang="en-US" dirty="0" err="1" smtClean="0"/>
              <a:t>xxxxxx</a:t>
            </a:r>
            <a:endParaRPr lang="en-US" dirty="0" smtClean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50 words or less</a:t>
            </a:r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50 words or less. Importance, relevance, or intriguing component of the finding to the field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Optional - additional logos here (project logo, collaborators, etc.)</a:t>
            </a:r>
            <a:endParaRPr lang="en-US" dirty="0"/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Sponsor logo here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 smtClean="0"/>
              <a:t>Image and caption                      - Visually compelling figure(s) to explain the research               - Include legends and descriptive caption</a:t>
            </a:r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 smtClean="0"/>
              <a:t>Last, F., F. Last, F. last and F. Last (</a:t>
            </a:r>
            <a:r>
              <a:rPr lang="en-US" dirty="0" err="1" smtClean="0"/>
              <a:t>yyyy</a:t>
            </a:r>
            <a:r>
              <a:rPr lang="en-US" dirty="0" smtClean="0"/>
              <a:t>), Title. Journal, Volume (Issue), pages, DOI: 10.xxxxx/</a:t>
            </a:r>
            <a:r>
              <a:rPr lang="en-US" dirty="0" err="1" smtClean="0"/>
              <a:t>xxxxxx</a:t>
            </a:r>
            <a:endParaRPr lang="en-US" dirty="0" smtClean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50 words or less</a:t>
            </a:r>
            <a:endParaRPr lang="en-US" dirty="0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50 words or less. Importance, relevance, or intriguing component of the finding to the field</a:t>
            </a:r>
            <a:endParaRPr lang="en-US" dirty="0"/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Optional - additional logos here (project logo, collaborators, etc.)</a:t>
            </a:r>
            <a:endParaRPr lang="en-US" dirty="0"/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Sponsor logo here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 smtClean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 smtClean="0"/>
              <a:t>Last, F., F. Last, F. last and F. Last (</a:t>
            </a:r>
            <a:r>
              <a:rPr lang="en-US" dirty="0" err="1" smtClean="0"/>
              <a:t>yyyy</a:t>
            </a:r>
            <a:r>
              <a:rPr lang="en-US" dirty="0" smtClean="0"/>
              <a:t>), Title. Journal, Volume (Issue), pages, DOI: 10.xxxxx/</a:t>
            </a:r>
            <a:r>
              <a:rPr lang="en-US" dirty="0" err="1" smtClean="0"/>
              <a:t>xxxxxx</a:t>
            </a:r>
            <a:endParaRPr lang="en-US" dirty="0" smtClean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</a:t>
            </a:r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less. Importance, relevance, or intriguing component of the finding to the field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Address the research approach in 2-4 bullet points</a:t>
            </a:r>
          </a:p>
          <a:p>
            <a:pPr lvl="0"/>
            <a:r>
              <a:rPr lang="en-US" dirty="0" smtClean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 smtClean="0"/>
              <a:t>Optional - additional logos here (project logo, collaborators,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 smtClean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 smtClean="0"/>
              <a:t>Last, F., F. Last, F. last and F. Last (</a:t>
            </a:r>
            <a:r>
              <a:rPr lang="en-US" dirty="0" err="1" smtClean="0"/>
              <a:t>yyyy</a:t>
            </a:r>
            <a:r>
              <a:rPr lang="en-US" dirty="0" smtClean="0"/>
              <a:t>), Title. Journal, Volume (Issue), pages, DOI: 10.xxxxx/</a:t>
            </a:r>
            <a:r>
              <a:rPr lang="en-US" dirty="0" err="1" smtClean="0"/>
              <a:t>xxxxxx</a:t>
            </a:r>
            <a:endParaRPr lang="en-US" dirty="0" smtClean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</a:t>
            </a:r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less. Importance, relevance, or intriguing component of the finding to the field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Address the research approach in 2-4 bullet points</a:t>
            </a:r>
          </a:p>
          <a:p>
            <a:pPr lvl="0"/>
            <a:r>
              <a:rPr lang="en-US" dirty="0" smtClean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 smtClean="0"/>
              <a:t>Data available at (DOI):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 smtClean="0"/>
              <a:t>Image and caption</a:t>
            </a:r>
          </a:p>
          <a:p>
            <a:pPr lvl="0"/>
            <a:r>
              <a:rPr lang="en-US" dirty="0" smtClean="0"/>
              <a:t>- Visually compelling figure(s) to explain the research</a:t>
            </a:r>
          </a:p>
          <a:p>
            <a:pPr lvl="0"/>
            <a:r>
              <a:rPr lang="en-US" dirty="0" smtClean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 smtClean="0"/>
              <a:t>Last, F., F. Last, F. last and F. Last (</a:t>
            </a:r>
            <a:r>
              <a:rPr lang="en-US" dirty="0" err="1" smtClean="0"/>
              <a:t>yyyy</a:t>
            </a:r>
            <a:r>
              <a:rPr lang="en-US" dirty="0" smtClean="0"/>
              <a:t>), Title. Journal, Volume (Issue), pages, DOI: 10.xxxxx/</a:t>
            </a:r>
            <a:r>
              <a:rPr lang="en-US" dirty="0" err="1" smtClean="0"/>
              <a:t>xxxxxx</a:t>
            </a:r>
            <a:endParaRPr lang="en-US" dirty="0" smtClean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</a:t>
            </a:r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less. Importance, relevance, or intriguing component of the finding to the field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Address the research approach in 2-4 bullet points</a:t>
            </a:r>
          </a:p>
          <a:p>
            <a:pPr lvl="0"/>
            <a:r>
              <a:rPr lang="en-US" dirty="0" smtClean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 smtClean="0"/>
              <a:t>Optional - additional logos here (project logo, collaborators,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 smtClean="0"/>
              <a:t>Image and caption</a:t>
            </a:r>
          </a:p>
          <a:p>
            <a:pPr lvl="0"/>
            <a:r>
              <a:rPr lang="en-US" dirty="0" smtClean="0"/>
              <a:t>- Visually compelling figure(s) to explain the research</a:t>
            </a:r>
          </a:p>
          <a:p>
            <a:pPr lvl="0"/>
            <a:r>
              <a:rPr lang="en-US" dirty="0" smtClean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 smtClean="0"/>
              <a:t>Last, F., F. Last, F. last and F. Last (</a:t>
            </a:r>
            <a:r>
              <a:rPr lang="en-US" dirty="0" err="1" smtClean="0"/>
              <a:t>yyyy</a:t>
            </a:r>
            <a:r>
              <a:rPr lang="en-US" dirty="0" smtClean="0"/>
              <a:t>), Title. Journal, Volume (Issue), pages, DOI: 10.xxxxx/</a:t>
            </a:r>
            <a:r>
              <a:rPr lang="en-US" dirty="0" err="1" smtClean="0"/>
              <a:t>xxxxxx</a:t>
            </a:r>
            <a:endParaRPr lang="en-US" dirty="0" smtClean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less. Importance, relevance, or intriguing component of the finding to the field</a:t>
            </a:r>
            <a:endParaRPr lang="en-US" dirty="0"/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Address the research approach in 2-4 bullet points</a:t>
            </a:r>
          </a:p>
          <a:p>
            <a:pPr lvl="0"/>
            <a:r>
              <a:rPr lang="en-US" dirty="0" smtClean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 smtClean="0"/>
              <a:t>Data available at (DOI):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mtClean="0"/>
              <a:t>Significance and Impact</a:t>
            </a:r>
            <a:endParaRPr lang="en-US" dirty="0" smtClean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mtClean="0"/>
              <a:t>Scientific Achievement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.pdf"/>
          <p:cNvPicPr>
            <a:picLocks noGrp="1" noChangeAspect="1"/>
          </p:cNvPicPr>
          <p:nvPr>
            <p:ph sz="quarter" idx="3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5" r="16" b="-7183"/>
          <a:stretch/>
        </p:blipFill>
        <p:spPr>
          <a:xfrm>
            <a:off x="12700" y="978806"/>
            <a:ext cx="3350692" cy="2628901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00" dirty="0" smtClean="0"/>
              <a:t>Microphysical sensitivity of superparameterized precipitation extremes in the </a:t>
            </a:r>
            <a:r>
              <a:rPr lang="en-US" sz="1900" smtClean="0"/>
              <a:t>contiguous U.S. </a:t>
            </a:r>
            <a:r>
              <a:rPr lang="en-US" sz="1900" dirty="0" smtClean="0"/>
              <a:t>due to feedbacks on large-scale circulation</a:t>
            </a:r>
            <a:endParaRPr lang="en-US" sz="19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12700" y="5393348"/>
            <a:ext cx="3352280" cy="855052"/>
          </a:xfrm>
        </p:spPr>
        <p:txBody>
          <a:bodyPr/>
          <a:lstStyle/>
          <a:p>
            <a:r>
              <a:rPr lang="en-US" b="1" dirty="0" smtClean="0"/>
              <a:t>Citation:</a:t>
            </a:r>
            <a:r>
              <a:rPr lang="en-US" dirty="0" smtClean="0"/>
              <a:t> Charn</a:t>
            </a:r>
            <a:r>
              <a:rPr lang="en-US" dirty="0"/>
              <a:t>, A., W. Collins, H. Parishani, M. </a:t>
            </a:r>
            <a:r>
              <a:rPr lang="en-US" dirty="0" err="1"/>
              <a:t>Risser</a:t>
            </a:r>
            <a:r>
              <a:rPr lang="en-US" dirty="0"/>
              <a:t>, and T. O’Brien (2020), Microphysical sensitivity of superparameterized precipitation </a:t>
            </a:r>
            <a:r>
              <a:rPr lang="en-US" dirty="0" smtClean="0"/>
              <a:t>extremes in the contiguous United States due to feedbacks on large-scale circulation. Earth and Space Science, 7, doi:10.1029/2019EA000731.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387840" y="1079048"/>
            <a:ext cx="5786275" cy="1214209"/>
          </a:xfrm>
        </p:spPr>
        <p:txBody>
          <a:bodyPr/>
          <a:lstStyle/>
          <a:p>
            <a:r>
              <a:rPr lang="en-US" dirty="0" smtClean="0"/>
              <a:t>The choice of cloud </a:t>
            </a:r>
            <a:r>
              <a:rPr lang="en-US" dirty="0" smtClean="0"/>
              <a:t>microphysics </a:t>
            </a:r>
            <a:r>
              <a:rPr lang="en-US" dirty="0" smtClean="0"/>
              <a:t>can lead to significantly different precipitation </a:t>
            </a:r>
            <a:r>
              <a:rPr lang="en-US" dirty="0" smtClean="0"/>
              <a:t>extremes in a superparameterized climate model. Despite this, none of the microphysics schemes tested were able to faithfully represent the magnitude of extremes as observed by rain gauges.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smtClean="0"/>
              <a:t>This is the first study to look at the effect of cloud microphysics on precipitation extremes in a superparameterized climate model. Changes in extremes from present-day to future, warmer climates are insensitive to microphysics.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 smtClean="0"/>
              <a:t>A superparameterized climate model was run, using four representations of microphysics, for long times (years) and short times (days).</a:t>
            </a:r>
          </a:p>
          <a:p>
            <a:r>
              <a:rPr lang="en-US" dirty="0" smtClean="0"/>
              <a:t>Extreme value theory is used to determine statistically significant differences in the distributions of extreme precipitation.</a:t>
            </a:r>
            <a:endParaRPr lang="en-US" dirty="0"/>
          </a:p>
        </p:txBody>
      </p:sp>
      <p:pic>
        <p:nvPicPr>
          <p:cNvPr id="5" name="Picture Placeholder 4" descr="legend.pdf"/>
          <p:cNvPicPr>
            <a:picLocks noGrp="1" noChangeAspect="1"/>
          </p:cNvPicPr>
          <p:nvPr>
            <p:ph type="pic" sz="quarter" idx="3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0" b="9100"/>
          <a:stretch>
            <a:fillRect/>
          </a:stretch>
        </p:blipFill>
        <p:spPr>
          <a:xfrm>
            <a:off x="192088" y="3533322"/>
            <a:ext cx="3008312" cy="439737"/>
          </a:xfrm>
        </p:spPr>
      </p:pic>
      <p:sp>
        <p:nvSpPr>
          <p:cNvPr id="8" name="TextBox 7"/>
          <p:cNvSpPr txBox="1"/>
          <p:nvPr/>
        </p:nvSpPr>
        <p:spPr>
          <a:xfrm>
            <a:off x="190500" y="4074659"/>
            <a:ext cx="31728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latin typeface="Arial"/>
                <a:cs typeface="Arial"/>
              </a:rPr>
              <a:t>Climatological </a:t>
            </a:r>
            <a:r>
              <a:rPr lang="en-US" sz="1100" dirty="0" smtClean="0">
                <a:latin typeface="Arial"/>
                <a:cs typeface="Arial"/>
              </a:rPr>
              <a:t>2-moment microphysics 2</a:t>
            </a:r>
            <a:r>
              <a:rPr lang="en-US" sz="1100" dirty="0">
                <a:latin typeface="Arial"/>
                <a:cs typeface="Arial"/>
              </a:rPr>
              <a:t>-year return value minus that </a:t>
            </a:r>
            <a:r>
              <a:rPr lang="en-US" sz="1100" dirty="0" smtClean="0">
                <a:latin typeface="Arial"/>
                <a:cs typeface="Arial"/>
              </a:rPr>
              <a:t>from 1-moment microphysics. </a:t>
            </a:r>
            <a:r>
              <a:rPr lang="en-US" sz="1100" dirty="0">
                <a:latin typeface="Arial"/>
                <a:cs typeface="Arial"/>
              </a:rPr>
              <a:t>Asterisks denote grid cells </a:t>
            </a:r>
            <a:r>
              <a:rPr lang="en-US" sz="1100" dirty="0" smtClean="0">
                <a:latin typeface="Arial"/>
                <a:cs typeface="Arial"/>
              </a:rPr>
              <a:t>with statistically </a:t>
            </a:r>
            <a:r>
              <a:rPr lang="en-US" sz="1100" dirty="0">
                <a:latin typeface="Arial"/>
                <a:cs typeface="Arial"/>
              </a:rPr>
              <a:t>significant differences between the two extreme precipitation distributions</a:t>
            </a:r>
            <a:r>
              <a:rPr lang="en-US" sz="1100" dirty="0" smtClean="0">
                <a:latin typeface="Arial"/>
                <a:cs typeface="Arial"/>
              </a:rPr>
              <a:t>.</a:t>
            </a:r>
            <a:endParaRPr lang="en-US" sz="1100" dirty="0">
              <a:latin typeface="Arial"/>
              <a:cs typeface="Arial"/>
            </a:endParaRPr>
          </a:p>
        </p:txBody>
      </p:sp>
      <p:pic>
        <p:nvPicPr>
          <p:cNvPr id="16" name="Picture 15" descr="legend_unit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236987"/>
            <a:ext cx="711200" cy="296334"/>
          </a:xfrm>
          <a:prstGeom prst="rect">
            <a:avLst/>
          </a:prstGeom>
        </p:spPr>
      </p:pic>
      <p:pic>
        <p:nvPicPr>
          <p:cNvPr id="2" name="Picture 1" descr="CASCADE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280763"/>
            <a:ext cx="622300" cy="577237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80763"/>
            <a:ext cx="577237" cy="5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3022</TotalTime>
  <Words>237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Other EESA Highlights (not DOE-SC)</vt:lpstr>
      <vt:lpstr>DOE-SC EESA Highlights</vt:lpstr>
      <vt:lpstr>Horizonal Img_DOE-SC EESA Highlights</vt:lpstr>
      <vt:lpstr>Microphysical sensitivity of superparameterized precipitation extremes in the contiguous U.S. due to feedbacks on large-scale circulation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Alexander Charn</cp:lastModifiedBy>
  <cp:revision>96</cp:revision>
  <dcterms:created xsi:type="dcterms:W3CDTF">2016-02-10T19:06:12Z</dcterms:created>
  <dcterms:modified xsi:type="dcterms:W3CDTF">2020-04-13T07:12:37Z</dcterms:modified>
</cp:coreProperties>
</file>