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9A365-FD03-3E42-ADFF-7D610CD8E61D}" v="2000" dt="2021-08-27T16:48:34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 snapToObjects="1">
      <p:cViewPr varScale="1">
        <p:scale>
          <a:sx n="110" d="100"/>
          <a:sy n="110" d="100"/>
        </p:scale>
        <p:origin x="132" y="34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n, Alexander" userId="2ca41463-56c8-4678-8f11-036e5859598f" providerId="ADAL" clId="{A5E9A365-FD03-3E42-ADFF-7D610CD8E61D}"/>
    <pc:docChg chg="custSel delSld modSld delMainMaster">
      <pc:chgData name="Charn, Alexander" userId="2ca41463-56c8-4678-8f11-036e5859598f" providerId="ADAL" clId="{A5E9A365-FD03-3E42-ADFF-7D610CD8E61D}" dt="2021-08-31T23:11:07.281" v="2001" actId="2696"/>
      <pc:docMkLst>
        <pc:docMk/>
      </pc:docMkLst>
      <pc:sldChg chg="del">
        <pc:chgData name="Charn, Alexander" userId="2ca41463-56c8-4678-8f11-036e5859598f" providerId="ADAL" clId="{A5E9A365-FD03-3E42-ADFF-7D610CD8E61D}" dt="2021-08-31T23:11:07.281" v="2001" actId="2696"/>
        <pc:sldMkLst>
          <pc:docMk/>
          <pc:sldMk cId="2471266259" sldId="263"/>
        </pc:sldMkLst>
      </pc:sldChg>
      <pc:sldChg chg="addSp delSp modSp mod">
        <pc:chgData name="Charn, Alexander" userId="2ca41463-56c8-4678-8f11-036e5859598f" providerId="ADAL" clId="{A5E9A365-FD03-3E42-ADFF-7D610CD8E61D}" dt="2021-08-27T16:48:34.815" v="2000" actId="1076"/>
        <pc:sldMkLst>
          <pc:docMk/>
          <pc:sldMk cId="3352585012" sldId="265"/>
        </pc:sldMkLst>
        <pc:spChg chg="mod">
          <ac:chgData name="Charn, Alexander" userId="2ca41463-56c8-4678-8f11-036e5859598f" providerId="ADAL" clId="{A5E9A365-FD03-3E42-ADFF-7D610CD8E61D}" dt="2021-08-27T16:42:47.114" v="1899" actId="114"/>
          <ac:spMkLst>
            <pc:docMk/>
            <pc:sldMk cId="3352585012" sldId="265"/>
            <ac:spMk id="12" creationId="{FEE04CD9-7EC2-46EE-B667-CF48A9F88B3C}"/>
          </ac:spMkLst>
        </pc:spChg>
        <pc:spChg chg="mod">
          <ac:chgData name="Charn, Alexander" userId="2ca41463-56c8-4678-8f11-036e5859598f" providerId="ADAL" clId="{A5E9A365-FD03-3E42-ADFF-7D610CD8E61D}" dt="2021-08-27T16:48:34.815" v="2000" actId="1076"/>
          <ac:spMkLst>
            <pc:docMk/>
            <pc:sldMk cId="3352585012" sldId="265"/>
            <ac:spMk id="20" creationId="{00000000-0000-0000-0000-000000000000}"/>
          </ac:spMkLst>
        </pc:spChg>
        <pc:spChg chg="mod">
          <ac:chgData name="Charn, Alexander" userId="2ca41463-56c8-4678-8f11-036e5859598f" providerId="ADAL" clId="{A5E9A365-FD03-3E42-ADFF-7D610CD8E61D}" dt="2021-08-26T00:51:29.958" v="1613" actId="20577"/>
          <ac:spMkLst>
            <pc:docMk/>
            <pc:sldMk cId="3352585012" sldId="265"/>
            <ac:spMk id="21" creationId="{00000000-0000-0000-0000-000000000000}"/>
          </ac:spMkLst>
        </pc:spChg>
        <pc:spChg chg="del">
          <ac:chgData name="Charn, Alexander" userId="2ca41463-56c8-4678-8f11-036e5859598f" providerId="ADAL" clId="{A5E9A365-FD03-3E42-ADFF-7D610CD8E61D}" dt="2021-08-27T16:08:48.312" v="1614" actId="931"/>
          <ac:spMkLst>
            <pc:docMk/>
            <pc:sldMk cId="3352585012" sldId="265"/>
            <ac:spMk id="22" creationId="{00000000-0000-0000-0000-000000000000}"/>
          </ac:spMkLst>
        </pc:spChg>
        <pc:spChg chg="mod">
          <ac:chgData name="Charn, Alexander" userId="2ca41463-56c8-4678-8f11-036e5859598f" providerId="ADAL" clId="{A5E9A365-FD03-3E42-ADFF-7D610CD8E61D}" dt="2021-08-27T16:47:22.867" v="1998" actId="20577"/>
          <ac:spMkLst>
            <pc:docMk/>
            <pc:sldMk cId="3352585012" sldId="265"/>
            <ac:spMk id="23" creationId="{00000000-0000-0000-0000-000000000000}"/>
          </ac:spMkLst>
        </pc:spChg>
        <pc:spChg chg="mod">
          <ac:chgData name="Charn, Alexander" userId="2ca41463-56c8-4678-8f11-036e5859598f" providerId="ADAL" clId="{A5E9A365-FD03-3E42-ADFF-7D610CD8E61D}" dt="2021-08-27T16:43:42.605" v="1900" actId="14100"/>
          <ac:spMkLst>
            <pc:docMk/>
            <pc:sldMk cId="3352585012" sldId="265"/>
            <ac:spMk id="24" creationId="{00000000-0000-0000-0000-000000000000}"/>
          </ac:spMkLst>
        </pc:spChg>
        <pc:picChg chg="add mod ord">
          <ac:chgData name="Charn, Alexander" userId="2ca41463-56c8-4678-8f11-036e5859598f" providerId="ADAL" clId="{A5E9A365-FD03-3E42-ADFF-7D610CD8E61D}" dt="2021-08-27T16:41:03.479" v="1897" actId="14100"/>
          <ac:picMkLst>
            <pc:docMk/>
            <pc:sldMk cId="3352585012" sldId="265"/>
            <ac:picMk id="3" creationId="{F0D04D10-CAC9-114A-A813-94C03CDE3713}"/>
          </ac:picMkLst>
        </pc:picChg>
      </pc:sldChg>
      <pc:sldChg chg="del">
        <pc:chgData name="Charn, Alexander" userId="2ca41463-56c8-4678-8f11-036e5859598f" providerId="ADAL" clId="{A5E9A365-FD03-3E42-ADFF-7D610CD8E61D}" dt="2021-08-26T00:35:16.209" v="525" actId="2696"/>
        <pc:sldMkLst>
          <pc:docMk/>
          <pc:sldMk cId="3012670032" sldId="266"/>
        </pc:sldMkLst>
      </pc:sldChg>
      <pc:sldMasterChg chg="del delSldLayout">
        <pc:chgData name="Charn, Alexander" userId="2ca41463-56c8-4678-8f11-036e5859598f" providerId="ADAL" clId="{A5E9A365-FD03-3E42-ADFF-7D610CD8E61D}" dt="2021-08-31T23:11:07.281" v="2001" actId="2696"/>
        <pc:sldMasterMkLst>
          <pc:docMk/>
          <pc:sldMasterMk cId="96412882" sldId="2147483666"/>
        </pc:sldMasterMkLst>
        <pc:sldLayoutChg chg="del">
          <pc:chgData name="Charn, Alexander" userId="2ca41463-56c8-4678-8f11-036e5859598f" providerId="ADAL" clId="{A5E9A365-FD03-3E42-ADFF-7D610CD8E61D}" dt="2021-08-31T23:11:07.281" v="2001" actId="2696"/>
          <pc:sldLayoutMkLst>
            <pc:docMk/>
            <pc:sldMasterMk cId="96412882" sldId="2147483666"/>
            <pc:sldLayoutMk cId="2705108806" sldId="2147483671"/>
          </pc:sldLayoutMkLst>
        </pc:sldLayoutChg>
      </pc:sldMasterChg>
    </pc:docChg>
  </pc:docChgLst>
  <pc:docChgLst>
    <pc:chgData name="Charn, Alexander" userId="S::acharn@iu.edu::2ca41463-56c8-4678-8f11-036e5859598f" providerId="AD" clId="Web-{2E54591D-D389-30FA-57A6-5445CFCA0C8B}"/>
    <pc:docChg chg="modSld">
      <pc:chgData name="Charn, Alexander" userId="S::acharn@iu.edu::2ca41463-56c8-4678-8f11-036e5859598f" providerId="AD" clId="Web-{2E54591D-D389-30FA-57A6-5445CFCA0C8B}" dt="2021-08-27T16:27:27.291" v="51" actId="20577"/>
      <pc:docMkLst>
        <pc:docMk/>
      </pc:docMkLst>
      <pc:sldChg chg="addSp modSp">
        <pc:chgData name="Charn, Alexander" userId="S::acharn@iu.edu::2ca41463-56c8-4678-8f11-036e5859598f" providerId="AD" clId="Web-{2E54591D-D389-30FA-57A6-5445CFCA0C8B}" dt="2021-08-27T16:27:27.291" v="51" actId="20577"/>
        <pc:sldMkLst>
          <pc:docMk/>
          <pc:sldMk cId="3352585012" sldId="265"/>
        </pc:sldMkLst>
        <pc:spChg chg="mod">
          <ac:chgData name="Charn, Alexander" userId="S::acharn@iu.edu::2ca41463-56c8-4678-8f11-036e5859598f" providerId="AD" clId="Web-{2E54591D-D389-30FA-57A6-5445CFCA0C8B}" dt="2021-08-27T16:20:40.142" v="18" actId="1076"/>
          <ac:spMkLst>
            <pc:docMk/>
            <pc:sldMk cId="3352585012" sldId="265"/>
            <ac:spMk id="9" creationId="{F095F797-F812-6E41-9090-390AD1A9A126}"/>
          </ac:spMkLst>
        </pc:spChg>
        <pc:spChg chg="mod">
          <ac:chgData name="Charn, Alexander" userId="S::acharn@iu.edu::2ca41463-56c8-4678-8f11-036e5859598f" providerId="AD" clId="Web-{2E54591D-D389-30FA-57A6-5445CFCA0C8B}" dt="2021-08-27T16:21:27.393" v="20" actId="1076"/>
          <ac:spMkLst>
            <pc:docMk/>
            <pc:sldMk cId="3352585012" sldId="265"/>
            <ac:spMk id="10" creationId="{19DA9F49-853D-3146-A395-3AD79BA5354B}"/>
          </ac:spMkLst>
        </pc:spChg>
        <pc:spChg chg="mod">
          <ac:chgData name="Charn, Alexander" userId="S::acharn@iu.edu::2ca41463-56c8-4678-8f11-036e5859598f" providerId="AD" clId="Web-{2E54591D-D389-30FA-57A6-5445CFCA0C8B}" dt="2021-08-27T16:18:25.045" v="4" actId="1076"/>
          <ac:spMkLst>
            <pc:docMk/>
            <pc:sldMk cId="3352585012" sldId="265"/>
            <ac:spMk id="11" creationId="{7D139619-7373-4C56-8868-37677A1357BD}"/>
          </ac:spMkLst>
        </pc:spChg>
        <pc:spChg chg="add mod">
          <ac:chgData name="Charn, Alexander" userId="S::acharn@iu.edu::2ca41463-56c8-4678-8f11-036e5859598f" providerId="AD" clId="Web-{2E54591D-D389-30FA-57A6-5445CFCA0C8B}" dt="2021-08-27T16:22:06.175" v="23" actId="1076"/>
          <ac:spMkLst>
            <pc:docMk/>
            <pc:sldMk cId="3352585012" sldId="265"/>
            <ac:spMk id="12" creationId="{FEE04CD9-7EC2-46EE-B667-CF48A9F88B3C}"/>
          </ac:spMkLst>
        </pc:spChg>
        <pc:spChg chg="mod">
          <ac:chgData name="Charn, Alexander" userId="S::acharn@iu.edu::2ca41463-56c8-4678-8f11-036e5859598f" providerId="AD" clId="Web-{2E54591D-D389-30FA-57A6-5445CFCA0C8B}" dt="2021-08-27T16:27:27.291" v="51" actId="20577"/>
          <ac:spMkLst>
            <pc:docMk/>
            <pc:sldMk cId="3352585012" sldId="265"/>
            <ac:spMk id="20" creationId="{00000000-0000-0000-0000-000000000000}"/>
          </ac:spMkLst>
        </pc:spChg>
        <pc:spChg chg="mod">
          <ac:chgData name="Charn, Alexander" userId="S::acharn@iu.edu::2ca41463-56c8-4678-8f11-036e5859598f" providerId="AD" clId="Web-{2E54591D-D389-30FA-57A6-5445CFCA0C8B}" dt="2021-08-27T16:18:54.264" v="7" actId="14100"/>
          <ac:spMkLst>
            <pc:docMk/>
            <pc:sldMk cId="3352585012" sldId="265"/>
            <ac:spMk id="21" creationId="{00000000-0000-0000-0000-000000000000}"/>
          </ac:spMkLst>
        </pc:spChg>
        <pc:spChg chg="mod">
          <ac:chgData name="Charn, Alexander" userId="S::acharn@iu.edu::2ca41463-56c8-4678-8f11-036e5859598f" providerId="AD" clId="Web-{2E54591D-D389-30FA-57A6-5445CFCA0C8B}" dt="2021-08-27T16:20:33.844" v="17" actId="1076"/>
          <ac:spMkLst>
            <pc:docMk/>
            <pc:sldMk cId="3352585012" sldId="265"/>
            <ac:spMk id="23" creationId="{00000000-0000-0000-0000-000000000000}"/>
          </ac:spMkLst>
        </pc:spChg>
        <pc:spChg chg="mod">
          <ac:chgData name="Charn, Alexander" userId="S::acharn@iu.edu::2ca41463-56c8-4678-8f11-036e5859598f" providerId="AD" clId="Web-{2E54591D-D389-30FA-57A6-5445CFCA0C8B}" dt="2021-08-27T16:21:22.642" v="19" actId="1076"/>
          <ac:spMkLst>
            <pc:docMk/>
            <pc:sldMk cId="3352585012" sldId="265"/>
            <ac:spMk id="24" creationId="{00000000-0000-0000-0000-000000000000}"/>
          </ac:spMkLst>
        </pc:spChg>
        <pc:picChg chg="mod">
          <ac:chgData name="Charn, Alexander" userId="S::acharn@iu.edu::2ca41463-56c8-4678-8f11-036e5859598f" providerId="AD" clId="Web-{2E54591D-D389-30FA-57A6-5445CFCA0C8B}" dt="2021-08-27T16:16:50.511" v="3" actId="14100"/>
          <ac:picMkLst>
            <pc:docMk/>
            <pc:sldMk cId="3352585012" sldId="265"/>
            <ac:picMk id="3" creationId="{F0D04D10-CAC9-114A-A813-94C03CDE3713}"/>
          </ac:picMkLst>
        </pc:picChg>
      </pc:sldChg>
    </pc:docChg>
  </pc:docChgLst>
  <pc:docChgLst>
    <pc:chgData name="Charn, Alexander" userId="S::acharn@iu.edu::2ca41463-56c8-4678-8f11-036e5859598f" providerId="AD" clId="Web-{BEA4C484-6948-8D09-D8FD-9D5857C2AB00}"/>
    <pc:docChg chg="modSld">
      <pc:chgData name="Charn, Alexander" userId="S::acharn@iu.edu::2ca41463-56c8-4678-8f11-036e5859598f" providerId="AD" clId="Web-{BEA4C484-6948-8D09-D8FD-9D5857C2AB00}" dt="2021-08-27T23:03:15.654" v="20" actId="20577"/>
      <pc:docMkLst>
        <pc:docMk/>
      </pc:docMkLst>
      <pc:sldChg chg="modSp">
        <pc:chgData name="Charn, Alexander" userId="S::acharn@iu.edu::2ca41463-56c8-4678-8f11-036e5859598f" providerId="AD" clId="Web-{BEA4C484-6948-8D09-D8FD-9D5857C2AB00}" dt="2021-08-27T23:03:15.654" v="20" actId="20577"/>
        <pc:sldMkLst>
          <pc:docMk/>
          <pc:sldMk cId="3352585012" sldId="265"/>
        </pc:sldMkLst>
        <pc:spChg chg="mod">
          <ac:chgData name="Charn, Alexander" userId="S::acharn@iu.edu::2ca41463-56c8-4678-8f11-036e5859598f" providerId="AD" clId="Web-{BEA4C484-6948-8D09-D8FD-9D5857C2AB00}" dt="2021-08-27T23:03:15.654" v="20" actId="20577"/>
          <ac:spMkLst>
            <pc:docMk/>
            <pc:sldMk cId="3352585012" sldId="265"/>
            <ac:spMk id="12" creationId="{FEE04CD9-7EC2-46EE-B667-CF48A9F88B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/>
              <a:t>Image and caption</a:t>
            </a:r>
          </a:p>
          <a:p>
            <a:pPr lvl="0"/>
            <a:r>
              <a:rPr lang="en-US"/>
              <a:t>- Visually compelling figure(s) to explain the research</a:t>
            </a:r>
          </a:p>
          <a:p>
            <a:pPr lvl="0"/>
            <a:r>
              <a:rPr lang="en-US"/>
              <a:t>- Include legends and descriptive caption </a:t>
            </a:r>
          </a:p>
          <a:p>
            <a:pPr lvl="0"/>
            <a:r>
              <a:rPr lang="en-US"/>
              <a:t>- DOE has the right to use published journal images per contractual funding agreements</a:t>
            </a:r>
          </a:p>
          <a:p>
            <a:pPr lvl="1"/>
            <a:endParaRPr lang="en-US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/>
              <a:t>Last, F., F. Last, F. last and F. Last (</a:t>
            </a:r>
            <a:r>
              <a:rPr lang="en-US" err="1"/>
              <a:t>yyyy</a:t>
            </a:r>
            <a:r>
              <a:rPr lang="en-US"/>
              <a:t>), Title. Journal, Volume (Issue), pages, DOI: 10.xxxxx/</a:t>
            </a:r>
            <a:r>
              <a:rPr lang="en-US" err="1"/>
              <a:t>xxxxxx</a:t>
            </a:r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/>
              <a:t>Address the research approach in 2-4 bullet points</a:t>
            </a:r>
          </a:p>
          <a:p>
            <a:pPr lvl="0"/>
            <a:r>
              <a:rPr lang="en-US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 logo here</a:t>
            </a:r>
          </a:p>
        </p:txBody>
      </p: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/>
              <a:t>Image and caption</a:t>
            </a:r>
          </a:p>
          <a:p>
            <a:pPr lvl="0"/>
            <a:r>
              <a:rPr lang="en-US"/>
              <a:t>- Visually compelling figure(s) to explain the research</a:t>
            </a:r>
          </a:p>
          <a:p>
            <a:pPr lvl="0"/>
            <a:r>
              <a:rPr lang="en-US"/>
              <a:t>- Include legends and descriptive caption </a:t>
            </a:r>
          </a:p>
          <a:p>
            <a:pPr lvl="0"/>
            <a:r>
              <a:rPr lang="en-US"/>
              <a:t>- DOE has the right to use published journal images per contractual funding agreements</a:t>
            </a:r>
          </a:p>
          <a:p>
            <a:pPr lvl="1"/>
            <a:endParaRPr lang="en-US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/>
              <a:t>Last, F., F. Last, F. last and F. Last (</a:t>
            </a:r>
            <a:r>
              <a:rPr lang="en-US" err="1"/>
              <a:t>yyyy</a:t>
            </a:r>
            <a:r>
              <a:rPr lang="en-US"/>
              <a:t>), Title. Journal, Volume (Issue), pages, DOI: 10.xxxxx/</a:t>
            </a:r>
            <a:r>
              <a:rPr lang="en-US" err="1"/>
              <a:t>xxxxxx</a:t>
            </a:r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/>
              <a:t>Address the research approach in 2-4 bullet points</a:t>
            </a:r>
          </a:p>
          <a:p>
            <a:pPr lvl="0"/>
            <a:r>
              <a:rPr lang="en-US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 logo here</a:t>
            </a:r>
          </a:p>
        </p:txBody>
      </p:sp>
      <p:sp>
        <p:nvSpPr>
          <p:cNvPr id="11" name="Wave 10"/>
          <p:cNvSpPr/>
          <p:nvPr userDrawn="1"/>
        </p:nvSpPr>
        <p:spPr>
          <a:xfrm>
            <a:off x="1" y="330201"/>
            <a:ext cx="12187767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Wave 11"/>
          <p:cNvSpPr/>
          <p:nvPr userDrawn="1"/>
        </p:nvSpPr>
        <p:spPr>
          <a:xfrm>
            <a:off x="4234" y="311151"/>
            <a:ext cx="12187767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Wave 12"/>
          <p:cNvSpPr/>
          <p:nvPr userDrawn="1"/>
        </p:nvSpPr>
        <p:spPr>
          <a:xfrm>
            <a:off x="1" y="263526"/>
            <a:ext cx="12187767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Wave 13"/>
          <p:cNvSpPr/>
          <p:nvPr userDrawn="1"/>
        </p:nvSpPr>
        <p:spPr>
          <a:xfrm>
            <a:off x="0" y="65088"/>
            <a:ext cx="12192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Wave 15"/>
          <p:cNvSpPr/>
          <p:nvPr userDrawn="1"/>
        </p:nvSpPr>
        <p:spPr>
          <a:xfrm>
            <a:off x="-4233" y="557213"/>
            <a:ext cx="12196233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/>
              <a:t>Image and caption</a:t>
            </a:r>
          </a:p>
          <a:p>
            <a:pPr lvl="0"/>
            <a:r>
              <a:rPr lang="en-US"/>
              <a:t>- Visually compelling figure(s) to explain the research</a:t>
            </a:r>
          </a:p>
          <a:p>
            <a:pPr lvl="0"/>
            <a:r>
              <a:rPr lang="en-US"/>
              <a:t>- Include legends and descriptive caption </a:t>
            </a:r>
          </a:p>
          <a:p>
            <a:pPr lvl="0"/>
            <a:r>
              <a:rPr lang="en-US"/>
              <a:t>- DOE has the right to use published journal images per contractual funding agreements</a:t>
            </a:r>
          </a:p>
          <a:p>
            <a:pPr lvl="1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/>
              <a:t>Last, F., F. Last, F. last and F. Last (</a:t>
            </a:r>
            <a:r>
              <a:rPr lang="en-US" err="1"/>
              <a:t>yyyy</a:t>
            </a:r>
            <a:r>
              <a:rPr lang="en-US"/>
              <a:t>), Title. Journal, Volume (Issue), pages, DOI: 10.xxxxx/</a:t>
            </a:r>
            <a:r>
              <a:rPr lang="en-US" err="1"/>
              <a:t>xxxxxx</a:t>
            </a:r>
            <a:endParaRPr lang="en-US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Address the research approach in 2-4 bullet points</a:t>
            </a:r>
          </a:p>
          <a:p>
            <a:pPr lvl="0"/>
            <a:r>
              <a:rPr lang="en-US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0" name="Picture 1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24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/>
              <a:t>Image and caption</a:t>
            </a:r>
          </a:p>
          <a:p>
            <a:pPr lvl="0"/>
            <a:r>
              <a:rPr lang="en-US"/>
              <a:t>- Visually compelling figure(s) to explain the research</a:t>
            </a:r>
          </a:p>
          <a:p>
            <a:pPr lvl="0"/>
            <a:r>
              <a:rPr lang="en-US"/>
              <a:t>- Include legends and descriptive caption </a:t>
            </a:r>
          </a:p>
          <a:p>
            <a:pPr lvl="0"/>
            <a:r>
              <a:rPr lang="en-US"/>
              <a:t>- DOE has the right to use published journal images per contractual funding agreements</a:t>
            </a:r>
          </a:p>
          <a:p>
            <a:pPr lvl="1"/>
            <a:endParaRPr lang="en-US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/>
              <a:t>Last, F., F. Last, F. last and F. Last (</a:t>
            </a:r>
            <a:r>
              <a:rPr lang="en-US" err="1"/>
              <a:t>yyyy</a:t>
            </a:r>
            <a:r>
              <a:rPr lang="en-US"/>
              <a:t>), Title. Journal, Volume (Issue), pages, DOI: 10.xxxxx/</a:t>
            </a:r>
            <a:r>
              <a:rPr lang="en-US" err="1"/>
              <a:t>xxxxxx</a:t>
            </a:r>
            <a:endParaRPr lang="en-US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50 words or less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50 words or less. Importance, relevance, or intriguing component of the finding to the field</a:t>
            </a:r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Address the research approach in 2-4 bullet points</a:t>
            </a:r>
          </a:p>
          <a:p>
            <a:pPr lvl="0"/>
            <a:r>
              <a:rPr lang="en-US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22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4" name="Picture 23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pic>
        <p:nvPicPr>
          <p:cNvPr id="25" name="Picture 2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00" y="6294130"/>
            <a:ext cx="545549" cy="53682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1179" y="6294130"/>
            <a:ext cx="57437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9051" y="5308601"/>
            <a:ext cx="4497916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Data available at (DOI):</a:t>
            </a:r>
          </a:p>
        </p:txBody>
      </p:sp>
      <p:sp>
        <p:nvSpPr>
          <p:cNvPr id="28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Predictive proxies of present and future lightning</a:t>
            </a:r>
            <a:br>
              <a:rPr lang="en-US"/>
            </a:br>
            <a:r>
              <a:rPr lang="en-US"/>
              <a:t>in a superparameterized model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0D04D10-CAC9-114A-A813-94C03CDE3713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/>
          <a:stretch>
            <a:fillRect/>
          </a:stretch>
        </p:blipFill>
        <p:spPr>
          <a:xfrm>
            <a:off x="-57249" y="763901"/>
            <a:ext cx="4425991" cy="4792087"/>
          </a:xfrm>
        </p:spPr>
      </p:pic>
      <p:sp>
        <p:nvSpPr>
          <p:cNvPr id="20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4558742" y="5645518"/>
            <a:ext cx="5334195" cy="527859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Arial"/>
                <a:cs typeface="Arial"/>
              </a:rPr>
              <a:t>Citation: </a:t>
            </a:r>
            <a:r>
              <a:rPr lang="en-US" dirty="0" err="1" smtClean="0">
                <a:latin typeface="Arial"/>
                <a:cs typeface="Arial"/>
              </a:rPr>
              <a:t>Charn</a:t>
            </a:r>
            <a:r>
              <a:rPr lang="en-US" dirty="0">
                <a:latin typeface="Arial"/>
                <a:cs typeface="Arial"/>
              </a:rPr>
              <a:t>, A. and H. </a:t>
            </a:r>
            <a:r>
              <a:rPr lang="en-US" dirty="0" err="1">
                <a:latin typeface="Arial"/>
                <a:cs typeface="Arial"/>
              </a:rPr>
              <a:t>Parishani</a:t>
            </a:r>
            <a:r>
              <a:rPr lang="en-US" dirty="0">
                <a:latin typeface="Arial"/>
                <a:cs typeface="Arial"/>
              </a:rPr>
              <a:t>, (2021), Predictive proxies of present and future lightning in a </a:t>
            </a:r>
            <a:r>
              <a:rPr lang="en-US" dirty="0" err="1">
                <a:latin typeface="Arial"/>
                <a:cs typeface="Arial"/>
              </a:rPr>
              <a:t>superparameterized</a:t>
            </a:r>
            <a:r>
              <a:rPr lang="en-US" dirty="0">
                <a:latin typeface="Arial"/>
                <a:cs typeface="Arial"/>
              </a:rPr>
              <a:t> model. </a:t>
            </a:r>
            <a:r>
              <a:rPr lang="en-US" i="1" dirty="0">
                <a:latin typeface="Arial"/>
                <a:cs typeface="Arial"/>
              </a:rPr>
              <a:t>Journal of Geophysical Research: Atmospheres</a:t>
            </a:r>
            <a:r>
              <a:rPr lang="en-US" dirty="0">
                <a:latin typeface="Arial"/>
                <a:cs typeface="Arial"/>
              </a:rPr>
              <a:t>. DOI: 10.1029/2021JD035461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4438415" y="1079049"/>
            <a:ext cx="7793739" cy="1214209"/>
          </a:xfrm>
        </p:spPr>
        <p:txBody>
          <a:bodyPr/>
          <a:lstStyle/>
          <a:p>
            <a:r>
              <a:rPr lang="en-US" sz="1500"/>
              <a:t>Previous projections of lightning flash rates have been carried out either in coarse-resolution climate models or cloud-resolving models over limited areas. In addition, various predictors have been proposed, with some forecasting increases in lightning with global warming and others decreases.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4438415" y="2403804"/>
            <a:ext cx="7793739" cy="1212396"/>
          </a:xfrm>
        </p:spPr>
        <p:txBody>
          <a:bodyPr/>
          <a:lstStyle/>
          <a:p>
            <a:r>
              <a:rPr lang="en-US" sz="1500"/>
              <a:t>We use a superparameterized model, a compromise that allows both global coverage and higher resolutions, to evaluate several lightning proxies, including two based on the product of large-scale variables (convective available potential energy and precipitation) and three based on cloud-scale ice contents.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4438415" y="3689705"/>
            <a:ext cx="7793739" cy="1740192"/>
          </a:xfrm>
        </p:spPr>
        <p:txBody>
          <a:bodyPr>
            <a:normAutofit/>
          </a:bodyPr>
          <a:lstStyle/>
          <a:p>
            <a:r>
              <a:rPr lang="en-US" dirty="0"/>
              <a:t>Using a more complex (specifically, a 2-moment) microphysics scheme yields slightly higher correlations with observations compared to a simpler (1-moment) one</a:t>
            </a:r>
          </a:p>
          <a:p>
            <a:r>
              <a:rPr lang="en-US" dirty="0"/>
              <a:t>The large-scale proxy projects global increases in flash rates with warming, while the ice proxies differ according to the microphysics scheme used to generate them.</a:t>
            </a:r>
          </a:p>
          <a:p>
            <a:r>
              <a:rPr lang="en-US" dirty="0"/>
              <a:t>The 1-moment ice proxies forecast a global decrease with warming (as in previous studies), while the 2-moment ones lead to a reconciliation with the large-scale proxy in predicting increases.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095F797-F812-6E41-9090-390AD1A9A126}"/>
              </a:ext>
            </a:extLst>
          </p:cNvPr>
          <p:cNvSpPr txBox="1">
            <a:spLocks/>
          </p:cNvSpPr>
          <p:nvPr/>
        </p:nvSpPr>
        <p:spPr>
          <a:xfrm>
            <a:off x="4438414" y="2129355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Approach and Results 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9DA9F49-853D-3146-A395-3AD79BA5354B}"/>
              </a:ext>
            </a:extLst>
          </p:cNvPr>
          <p:cNvSpPr txBox="1">
            <a:spLocks/>
          </p:cNvSpPr>
          <p:nvPr/>
        </p:nvSpPr>
        <p:spPr>
          <a:xfrm>
            <a:off x="4438414" y="3426366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D139619-7373-4C56-8868-37677A1357BD}"/>
              </a:ext>
            </a:extLst>
          </p:cNvPr>
          <p:cNvSpPr txBox="1">
            <a:spLocks/>
          </p:cNvSpPr>
          <p:nvPr/>
        </p:nvSpPr>
        <p:spPr>
          <a:xfrm>
            <a:off x="4438414" y="803297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Challenges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EE04CD9-7EC2-46EE-B667-CF48A9F88B3C}"/>
              </a:ext>
            </a:extLst>
          </p:cNvPr>
          <p:cNvSpPr txBox="1"/>
          <p:nvPr/>
        </p:nvSpPr>
        <p:spPr>
          <a:xfrm>
            <a:off x="253345" y="5210169"/>
            <a:ext cx="3925132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100" dirty="0" smtClean="0">
                <a:latin typeface="Arial"/>
                <a:cs typeface="Arial"/>
              </a:rPr>
              <a:t>Figure: </a:t>
            </a:r>
            <a:r>
              <a:rPr lang="en-US" sz="1100" dirty="0" err="1" smtClean="0">
                <a:latin typeface="Arial"/>
                <a:cs typeface="Arial"/>
              </a:rPr>
              <a:t>Multiproxy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dirty="0">
                <a:latin typeface="Arial"/>
                <a:cs typeface="Arial"/>
              </a:rPr>
              <a:t>mean change in lightning flash rate from present-day control to a climate with sea-surface temperatures uniformly increased by 4 K. Stippling denotes grid cells where </a:t>
            </a:r>
            <a:r>
              <a:rPr lang="en-US" sz="1100" i="1" dirty="0">
                <a:latin typeface="Arial"/>
                <a:cs typeface="Arial"/>
              </a:rPr>
              <a:t>fewer</a:t>
            </a:r>
            <a:r>
              <a:rPr lang="en-US" sz="1100" dirty="0">
                <a:latin typeface="Arial"/>
                <a:cs typeface="Arial"/>
              </a:rPr>
              <a:t> than four out of the five proxies agree on the sign of the change.</a:t>
            </a:r>
          </a:p>
        </p:txBody>
      </p:sp>
      <p:pic>
        <p:nvPicPr>
          <p:cNvPr id="13" name="Google Shape;125;ge69e41e085_1_0" descr="A picture containing drawing&#10;&#10;Description automatically generated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-2373" t="-6360" r="2233"/>
          <a:stretch/>
        </p:blipFill>
        <p:spPr>
          <a:xfrm>
            <a:off x="4901455" y="6242400"/>
            <a:ext cx="2364900" cy="61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58501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276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Other EESA Highlights (not DOE-SC)</vt:lpstr>
      <vt:lpstr>DOE-SC EESA Highlights</vt:lpstr>
      <vt:lpstr>Predictive proxies of present and future lightning in a superparameterized model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jagimbel</cp:lastModifiedBy>
  <cp:revision>3</cp:revision>
  <dcterms:created xsi:type="dcterms:W3CDTF">2016-02-10T19:06:12Z</dcterms:created>
  <dcterms:modified xsi:type="dcterms:W3CDTF">2021-09-02T19:28:23Z</dcterms:modified>
</cp:coreProperties>
</file>