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5"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1168" autoAdjust="0"/>
  </p:normalViewPr>
  <p:slideViewPr>
    <p:cSldViewPr>
      <p:cViewPr varScale="1">
        <p:scale>
          <a:sx n="160" d="100"/>
          <a:sy n="160" d="100"/>
        </p:scale>
        <p:origin x="808" y="1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586A74D-81BC-4965-8D76-20C793EE69AD}" type="datetimeFigureOut">
              <a:rPr lang="en-US" smtClean="0"/>
              <a:pPr/>
              <a:t>5/12/17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BD793DC-401D-445D-9E15-8375BE67FA78}" type="slidenum">
              <a:rPr lang="en-US" smtClean="0"/>
              <a:pPr/>
              <a:t>‹#›</a:t>
            </a:fld>
            <a:endParaRPr lang="en-US" dirty="0"/>
          </a:p>
        </p:txBody>
      </p:sp>
    </p:spTree>
    <p:extLst>
      <p:ext uri="{BB962C8B-B14F-4D97-AF65-F5344CB8AC3E}">
        <p14:creationId xmlns:p14="http://schemas.microsoft.com/office/powerpoint/2010/main" val="4071687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smtClean="0">
                <a:solidFill>
                  <a:schemeClr val="tx1"/>
                </a:solidFill>
                <a:effectLst/>
                <a:latin typeface="+mn-lt"/>
                <a:ea typeface="+mn-ea"/>
                <a:cs typeface="+mn-cs"/>
              </a:rPr>
              <a:t>The Science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RGCM-funded scientists contributed to an article reviewing the current state of knowledge of cloud feedbacks in global climate models. The authors reviewed the primary cloud feedbacks in global climate models, explain how they are diagnosed, describe their underlying physical mechanisms, characterize how well these mechanisms are represented in models, and discuss the various sources of inter-model spread. The authors describe the extent to which each feedback is supported by theory, high-resolution modeling, and/or observations. </a:t>
            </a:r>
          </a:p>
          <a:p>
            <a:r>
              <a:rPr lang="en-US" sz="1200" kern="1200" dirty="0" smtClean="0">
                <a:solidFill>
                  <a:schemeClr val="tx1"/>
                </a:solidFill>
                <a:effectLst/>
                <a:latin typeface="+mn-lt"/>
                <a:ea typeface="+mn-ea"/>
                <a:cs typeface="+mn-cs"/>
              </a:rPr>
              <a:t> </a:t>
            </a:r>
          </a:p>
          <a:p>
            <a:r>
              <a:rPr lang="en-US" sz="1200" b="1" kern="1200" dirty="0" smtClean="0">
                <a:solidFill>
                  <a:schemeClr val="tx1"/>
                </a:solidFill>
                <a:effectLst/>
                <a:latin typeface="+mn-lt"/>
                <a:ea typeface="+mn-ea"/>
                <a:cs typeface="+mn-cs"/>
              </a:rPr>
              <a:t>The Impact</a:t>
            </a:r>
            <a:br>
              <a:rPr lang="en-US" sz="1200" b="1"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Cloud feedback – the change in planetary heating resulting from the cloud response to global warming – constitutes by far the largest source of uncertainty in the climate response to CO</a:t>
            </a:r>
            <a:r>
              <a:rPr lang="en-US" sz="1200" kern="1200" baseline="30000" dirty="0" smtClean="0">
                <a:solidFill>
                  <a:schemeClr val="tx1"/>
                </a:solidFill>
                <a:effectLst/>
                <a:latin typeface="+mn-lt"/>
                <a:ea typeface="+mn-ea"/>
                <a:cs typeface="+mn-cs"/>
              </a:rPr>
              <a:t>2</a:t>
            </a:r>
            <a:r>
              <a:rPr lang="en-US" sz="1200" kern="1200" dirty="0" smtClean="0">
                <a:solidFill>
                  <a:schemeClr val="tx1"/>
                </a:solidFill>
                <a:effectLst/>
                <a:latin typeface="+mn-lt"/>
                <a:ea typeface="+mn-ea"/>
                <a:cs typeface="+mn-cs"/>
              </a:rPr>
              <a:t> forcing simulated by global climate models (GCMs). This article provides a much-needed review of the state of scientific understanding of cloud feedback mechanisms that operate in climate models. The article describes recent advances in diagnostics, in the theoretical and observational basis for feedbacks, and in observational constraints on feedback sign and strength, while also providing an outlook of areas in need of continued research at the frontiers of the science. </a:t>
            </a: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Summary</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authors review the main mechanisms for cloud feedbacks, and discuss their representation in climate models and the sources of inter-model spread. Global-mean cloud feedback in GCMs results from three main effects: (1) rising free-tropospheric clouds (a positive longwave effect); (2) decreasing tropical low cloud amount (a positive shortwave effect); (3) increasing high-latitude low cloud optical depth (a negative shortwave effect). These cloud responses simulated by GCMs are qualitatively supported by theory, high-resolution modeling, and observations. Rising high clouds are consistent with the Fixed Anvil Temperature (FAT) hypothesis, whereby enhanced upper-tropospheric radiative cooling causes anvil cloud tops to remain at a nearly fixed temperature as the atmosphere warms. Tropical low cloud amount decreases are driven by a delicate balance between the effects of vertical turbulent fluxes, radiative cooling, large-scale subsidence, and lower-tropospheric stability on the boundary-layer moisture budget. High-latitude low cloud optical depth increases are dominated by phase changes in mixed-phase clouds. The causes of inter-model spread in cloud feedback are discussed, focusing particularly on the role of unresolved parameterized processes such as cloud microphysics, turbulence, and convection.</a:t>
            </a:r>
            <a:r>
              <a:rPr lang="en-US" dirty="0" smtClean="0">
                <a:effectLst/>
              </a:rPr>
              <a:t> </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BC80B9A-C993-4CEA-8A39-3AFD6A021F27}"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7636D64-B606-4833-8E9E-A8FC51B35A1D}" type="datetimeFigureOut">
              <a:rPr lang="en-US" smtClean="0"/>
              <a:pPr/>
              <a:t>5/12/17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636D64-B606-4833-8E9E-A8FC51B35A1D}" type="datetimeFigureOut">
              <a:rPr lang="en-US" smtClean="0"/>
              <a:pPr/>
              <a:t>5/12/17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636D64-B606-4833-8E9E-A8FC51B35A1D}" type="datetimeFigureOut">
              <a:rPr lang="en-US" smtClean="0"/>
              <a:pPr/>
              <a:t>5/12/17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latin typeface="Arial" pitchFamily="34" charset="0"/>
            </a:endParaRPr>
          </a:p>
        </p:txBody>
      </p:sp>
      <p:sp>
        <p:nvSpPr>
          <p:cNvPr id="6"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latin typeface="Arial" pitchFamily="34" charset="0"/>
            </a:endParaRPr>
          </a:p>
        </p:txBody>
      </p:sp>
      <p:sp>
        <p:nvSpPr>
          <p:cNvPr id="7" name="Rectangle 235"/>
          <p:cNvSpPr>
            <a:spLocks noChangeArrowheads="1"/>
          </p:cNvSpPr>
          <p:nvPr/>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hangingPunct="0">
              <a:lnSpc>
                <a:spcPct val="90000"/>
              </a:lnSpc>
              <a:defRPr/>
            </a:pPr>
            <a:r>
              <a:rPr lang="en-US" sz="1200" b="1" dirty="0">
                <a:solidFill>
                  <a:schemeClr val="bg1"/>
                </a:solidFill>
                <a:ea typeface="Rod"/>
                <a:cs typeface="Rod"/>
              </a:rPr>
              <a:t>Department of Energy  •  Office of Science  •  Biological and Environmental Research</a:t>
            </a:r>
          </a:p>
        </p:txBody>
      </p:sp>
      <p:sp>
        <p:nvSpPr>
          <p:cNvPr id="2" name="Title 1"/>
          <p:cNvSpPr>
            <a:spLocks noGrp="1"/>
          </p:cNvSpPr>
          <p:nvPr>
            <p:ph type="title"/>
          </p:nvPr>
        </p:nvSpPr>
        <p:spPr>
          <a:xfrm>
            <a:off x="457200" y="3810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1600200"/>
            <a:ext cx="38481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838700" y="1600200"/>
            <a:ext cx="3848100" cy="4525963"/>
          </a:xfrm>
        </p:spPr>
        <p:txBody>
          <a:bodyPr/>
          <a:lstStyle/>
          <a:p>
            <a:pPr lvl="0"/>
            <a:endParaRPr lang="en-US" noProof="0" dirty="0"/>
          </a:p>
        </p:txBody>
      </p:sp>
      <p:sp>
        <p:nvSpPr>
          <p:cNvPr id="9" name="Slide Number Placeholder 4"/>
          <p:cNvSpPr>
            <a:spLocks noGrp="1"/>
          </p:cNvSpPr>
          <p:nvPr>
            <p:ph type="sldNum" sz="quarter" idx="10"/>
          </p:nvPr>
        </p:nvSpPr>
        <p:spPr/>
        <p:txBody>
          <a:bodyPr/>
          <a:lstStyle>
            <a:lvl1pPr eaLnBrk="0" hangingPunct="0">
              <a:defRPr>
                <a:latin typeface="Arial" charset="0"/>
              </a:defRPr>
            </a:lvl1pPr>
          </a:lstStyle>
          <a:p>
            <a:pPr>
              <a:defRPr/>
            </a:pPr>
            <a:fld id="{2113C00A-46C3-4695-A1BF-A4D51761E616}" type="slidenum">
              <a:rPr lang="en-US"/>
              <a:pPr>
                <a:defRPr/>
              </a:pPr>
              <a:t>‹#›</a:t>
            </a:fld>
            <a:endParaRPr lang="en-US" dirty="0"/>
          </a:p>
        </p:txBody>
      </p:sp>
      <p:sp>
        <p:nvSpPr>
          <p:cNvPr id="10" name="Rectangle 235"/>
          <p:cNvSpPr>
            <a:spLocks noChangeArrowheads="1"/>
          </p:cNvSpPr>
          <p:nvPr userDrawn="1"/>
        </p:nvSpPr>
        <p:spPr bwMode="auto">
          <a:xfrm>
            <a:off x="-34926" y="6646863"/>
            <a:ext cx="2320925" cy="274637"/>
          </a:xfrm>
          <a:prstGeom prst="rect">
            <a:avLst/>
          </a:prstGeom>
          <a:noFill/>
          <a:ln w="9525" algn="ctr">
            <a:noFill/>
            <a:miter lim="800000"/>
            <a:headEnd/>
            <a:tailEnd/>
          </a:ln>
          <a:effectLst/>
        </p:spPr>
        <p:txBody>
          <a:bodyPr/>
          <a:lstStyle/>
          <a:p>
            <a:pPr marL="171450" indent="-171450" eaLnBrk="0" hangingPunct="0">
              <a:lnSpc>
                <a:spcPct val="90000"/>
              </a:lnSpc>
              <a:defRPr/>
            </a:pPr>
            <a:fld id="{3CF22588-4ED6-4D73-B710-A92B6386A90D}" type="slidenum">
              <a:rPr lang="en-US" sz="1000">
                <a:solidFill>
                  <a:schemeClr val="bg1"/>
                </a:solidFill>
                <a:ea typeface="Rod"/>
                <a:cs typeface="Rod"/>
              </a:rPr>
              <a:pPr marL="171450" indent="-171450" eaLnBrk="0" hangingPunct="0">
                <a:lnSpc>
                  <a:spcPct val="90000"/>
                </a:lnSpc>
                <a:defRPr/>
              </a:pPr>
              <a:t>‹#›</a:t>
            </a:fld>
            <a:r>
              <a:rPr lang="en-US" sz="1000" dirty="0">
                <a:solidFill>
                  <a:schemeClr val="bg1"/>
                </a:solidFill>
                <a:ea typeface="Rod"/>
                <a:cs typeface="Rod"/>
              </a:rPr>
              <a:t>	 </a:t>
            </a:r>
            <a:r>
              <a:rPr lang="en-US" sz="1200" b="1" dirty="0" smtClean="0">
                <a:solidFill>
                  <a:schemeClr val="bg1"/>
                </a:solidFill>
                <a:ea typeface="Rod"/>
                <a:cs typeface="Rod"/>
              </a:rPr>
              <a:t>BER Climate Research</a:t>
            </a:r>
            <a:endParaRPr lang="en-US" sz="1200" b="1" dirty="0">
              <a:solidFill>
                <a:schemeClr val="bg1"/>
              </a:solidFill>
              <a:ea typeface="Rod"/>
              <a:cs typeface="Rod"/>
            </a:endParaRP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636D64-B606-4833-8E9E-A8FC51B35A1D}" type="datetimeFigureOut">
              <a:rPr lang="en-US" smtClean="0"/>
              <a:pPr/>
              <a:t>5/12/17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636D64-B606-4833-8E9E-A8FC51B35A1D}" type="datetimeFigureOut">
              <a:rPr lang="en-US" smtClean="0"/>
              <a:pPr/>
              <a:t>5/12/17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7636D64-B606-4833-8E9E-A8FC51B35A1D}" type="datetimeFigureOut">
              <a:rPr lang="en-US" smtClean="0"/>
              <a:pPr/>
              <a:t>5/12/17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7636D64-B606-4833-8E9E-A8FC51B35A1D}" type="datetimeFigureOut">
              <a:rPr lang="en-US" smtClean="0"/>
              <a:pPr/>
              <a:t>5/12/17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7636D64-B606-4833-8E9E-A8FC51B35A1D}" type="datetimeFigureOut">
              <a:rPr lang="en-US" smtClean="0"/>
              <a:pPr/>
              <a:t>5/12/17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36D64-B606-4833-8E9E-A8FC51B35A1D}" type="datetimeFigureOut">
              <a:rPr lang="en-US" smtClean="0"/>
              <a:pPr/>
              <a:t>5/12/17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5/12/17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5/12/17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36D64-B606-4833-8E9E-A8FC51B35A1D}" type="datetimeFigureOut">
              <a:rPr lang="en-US" smtClean="0"/>
              <a:pPr/>
              <a:t>5/12/17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C275B-07AD-4C9E-AB1F-13419A9373D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emf"/><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a:spLocks noChangeArrowheads="1"/>
          </p:cNvSpPr>
          <p:nvPr/>
        </p:nvSpPr>
        <p:spPr bwMode="auto">
          <a:xfrm>
            <a:off x="444500" y="3759200"/>
            <a:ext cx="184150" cy="369888"/>
          </a:xfrm>
          <a:prstGeom prst="rect">
            <a:avLst/>
          </a:prstGeom>
          <a:noFill/>
          <a:ln w="9525">
            <a:noFill/>
            <a:miter lim="800000"/>
            <a:headEnd/>
            <a:tailEnd/>
          </a:ln>
        </p:spPr>
        <p:txBody>
          <a:bodyPr wrap="none">
            <a:spAutoFit/>
          </a:bodyPr>
          <a:lstStyle/>
          <a:p>
            <a:endParaRPr lang="en-US" dirty="0"/>
          </a:p>
        </p:txBody>
      </p:sp>
      <p:sp>
        <p:nvSpPr>
          <p:cNvPr id="5" name="TextBox 4"/>
          <p:cNvSpPr txBox="1"/>
          <p:nvPr/>
        </p:nvSpPr>
        <p:spPr>
          <a:xfrm>
            <a:off x="0" y="76200"/>
            <a:ext cx="9144000" cy="523220"/>
          </a:xfrm>
          <a:prstGeom prst="rect">
            <a:avLst/>
          </a:prstGeom>
          <a:noFill/>
        </p:spPr>
        <p:txBody>
          <a:bodyPr wrap="square">
            <a:spAutoFit/>
          </a:bodyPr>
          <a:lstStyle/>
          <a:p>
            <a:pPr algn="ctr"/>
            <a:r>
              <a:rPr lang="en-US" sz="2800" b="1" dirty="0"/>
              <a:t>Cloud F</a:t>
            </a:r>
            <a:r>
              <a:rPr lang="en-US" sz="2800" b="1" dirty="0" smtClean="0"/>
              <a:t>eedbacks &amp; their Representation in Climate Models</a:t>
            </a:r>
            <a:endParaRPr lang="en-US" sz="2800" dirty="0"/>
          </a:p>
        </p:txBody>
      </p:sp>
      <p:sp>
        <p:nvSpPr>
          <p:cNvPr id="12" name="TextBox 11"/>
          <p:cNvSpPr txBox="1"/>
          <p:nvPr/>
        </p:nvSpPr>
        <p:spPr>
          <a:xfrm>
            <a:off x="1447800" y="5849064"/>
            <a:ext cx="6248400" cy="73866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GB" sz="1400" dirty="0" err="1"/>
              <a:t>Ceppi</a:t>
            </a:r>
            <a:r>
              <a:rPr lang="en-GB" sz="1400" dirty="0"/>
              <a:t>, P., F. </a:t>
            </a:r>
            <a:r>
              <a:rPr lang="en-GB" sz="1400" dirty="0" err="1"/>
              <a:t>Brient</a:t>
            </a:r>
            <a:r>
              <a:rPr lang="en-GB" sz="1400" dirty="0"/>
              <a:t>, M. D. Zelinka, and D. L. Hartmann, 2017: </a:t>
            </a:r>
            <a:r>
              <a:rPr lang="en-GB" sz="1400" dirty="0" smtClean="0"/>
              <a:t/>
            </a:r>
            <a:br>
              <a:rPr lang="en-GB" sz="1400" dirty="0" smtClean="0"/>
            </a:br>
            <a:r>
              <a:rPr lang="en-GB" sz="1400" dirty="0" smtClean="0"/>
              <a:t>Cloud </a:t>
            </a:r>
            <a:r>
              <a:rPr lang="en-GB" sz="1400" dirty="0"/>
              <a:t>feedback mechanisms and their representation in global climate models, </a:t>
            </a:r>
            <a:r>
              <a:rPr lang="en-GB" sz="1400" dirty="0" smtClean="0"/>
              <a:t/>
            </a:r>
            <a:br>
              <a:rPr lang="en-GB" sz="1400" dirty="0" smtClean="0"/>
            </a:br>
            <a:r>
              <a:rPr lang="en-GB" sz="1400" i="1" dirty="0" smtClean="0"/>
              <a:t>WIREs </a:t>
            </a:r>
            <a:r>
              <a:rPr lang="en-GB" sz="1400" i="1" dirty="0"/>
              <a:t>Climate Change</a:t>
            </a:r>
            <a:r>
              <a:rPr lang="en-GB" sz="1400" dirty="0"/>
              <a:t>, e465, doi:10.1002/wcc.465.</a:t>
            </a:r>
            <a:endParaRPr lang="en-GB" sz="1600" dirty="0"/>
          </a:p>
        </p:txBody>
      </p:sp>
      <p:sp>
        <p:nvSpPr>
          <p:cNvPr id="2" name="Rectangle 1"/>
          <p:cNvSpPr/>
          <p:nvPr/>
        </p:nvSpPr>
        <p:spPr>
          <a:xfrm>
            <a:off x="7775378" y="762000"/>
            <a:ext cx="381000" cy="457200"/>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TextBox 13"/>
          <p:cNvSpPr txBox="1"/>
          <p:nvPr/>
        </p:nvSpPr>
        <p:spPr>
          <a:xfrm>
            <a:off x="4495800" y="3134885"/>
            <a:ext cx="4622910" cy="2677656"/>
          </a:xfrm>
          <a:prstGeom prst="rect">
            <a:avLst/>
          </a:prstGeom>
          <a:noFill/>
        </p:spPr>
        <p:txBody>
          <a:bodyPr wrap="square" rtlCol="0">
            <a:spAutoFit/>
          </a:bodyPr>
          <a:lstStyle/>
          <a:p>
            <a:r>
              <a:rPr lang="en-US" sz="2400" b="1" dirty="0" smtClean="0">
                <a:solidFill>
                  <a:srgbClr val="77933C"/>
                </a:solidFill>
              </a:rPr>
              <a:t>Research Details</a:t>
            </a:r>
            <a:br>
              <a:rPr lang="en-US" sz="2400" b="1" dirty="0" smtClean="0">
                <a:solidFill>
                  <a:srgbClr val="77933C"/>
                </a:solidFill>
              </a:rPr>
            </a:br>
            <a:r>
              <a:rPr lang="en-US" sz="1600" dirty="0"/>
              <a:t>Cloud feedback in GCMs results from </a:t>
            </a:r>
            <a:r>
              <a:rPr lang="en-US" sz="1600" dirty="0" smtClean="0"/>
              <a:t>3 main </a:t>
            </a:r>
            <a:r>
              <a:rPr lang="en-US" sz="1600" dirty="0"/>
              <a:t>effects: rising free tropospheric </a:t>
            </a:r>
            <a:r>
              <a:rPr lang="en-US" sz="1600" dirty="0" smtClean="0"/>
              <a:t>clouds, </a:t>
            </a:r>
            <a:r>
              <a:rPr lang="en-US" sz="1600" dirty="0"/>
              <a:t>decreasing tropical low cloud </a:t>
            </a:r>
            <a:r>
              <a:rPr lang="en-US" sz="1600" dirty="0" smtClean="0"/>
              <a:t>amount, </a:t>
            </a:r>
            <a:r>
              <a:rPr lang="en-US" sz="1600" dirty="0"/>
              <a:t>and increasing high-latitude cloud optical depth. These simulated </a:t>
            </a:r>
            <a:r>
              <a:rPr lang="en-US" sz="1600" dirty="0" smtClean="0"/>
              <a:t>cloud </a:t>
            </a:r>
            <a:r>
              <a:rPr lang="en-US" sz="1600" dirty="0"/>
              <a:t>responses </a:t>
            </a:r>
            <a:r>
              <a:rPr lang="en-US" sz="1600" dirty="0" smtClean="0"/>
              <a:t>are </a:t>
            </a:r>
            <a:r>
              <a:rPr lang="en-US" sz="1600" dirty="0"/>
              <a:t>qualitatively supported by theory, high-resolution modeling, and </a:t>
            </a:r>
            <a:r>
              <a:rPr lang="en-US" sz="1600" dirty="0" smtClean="0"/>
              <a:t>observations. The </a:t>
            </a:r>
            <a:r>
              <a:rPr lang="en-US" sz="1600" dirty="0"/>
              <a:t>causes of </a:t>
            </a:r>
            <a:r>
              <a:rPr lang="en-US" sz="1600" dirty="0" smtClean="0"/>
              <a:t>inter-model </a:t>
            </a:r>
            <a:r>
              <a:rPr lang="en-US" sz="1600" dirty="0"/>
              <a:t>spread </a:t>
            </a:r>
            <a:r>
              <a:rPr lang="en-US" sz="1600" dirty="0" smtClean="0"/>
              <a:t>are </a:t>
            </a:r>
            <a:r>
              <a:rPr lang="en-US" sz="1600" dirty="0"/>
              <a:t>discussed</a:t>
            </a:r>
            <a:r>
              <a:rPr lang="en-US" sz="1600" dirty="0" smtClean="0"/>
              <a:t>, focusing on </a:t>
            </a:r>
            <a:r>
              <a:rPr lang="en-US" sz="1600" dirty="0"/>
              <a:t>the role of unresolved parameterized </a:t>
            </a:r>
            <a:r>
              <a:rPr lang="en-US" sz="1600" dirty="0" smtClean="0"/>
              <a:t>processes such </a:t>
            </a:r>
            <a:r>
              <a:rPr lang="en-US" sz="1600" dirty="0"/>
              <a:t>as cloud microphysics, turbulence, and convection.</a:t>
            </a:r>
            <a:endParaRPr lang="en-US" sz="1600" dirty="0"/>
          </a:p>
        </p:txBody>
      </p:sp>
      <p:sp>
        <p:nvSpPr>
          <p:cNvPr id="10" name="Rectangle 9"/>
          <p:cNvSpPr/>
          <p:nvPr/>
        </p:nvSpPr>
        <p:spPr>
          <a:xfrm>
            <a:off x="4701393" y="2738735"/>
            <a:ext cx="4442607" cy="461665"/>
          </a:xfrm>
          <a:prstGeom prst="rect">
            <a:avLst/>
          </a:prstGeom>
        </p:spPr>
        <p:txBody>
          <a:bodyPr wrap="square">
            <a:spAutoFit/>
          </a:bodyPr>
          <a:lstStyle/>
          <a:p>
            <a:pPr algn="ctr"/>
            <a:r>
              <a:rPr lang="en-US" sz="1200" i="1" dirty="0"/>
              <a:t>Zonal-, annual-, and multi-model-mean net cloud </a:t>
            </a:r>
            <a:r>
              <a:rPr lang="en-US" sz="1200" i="1" dirty="0" smtClean="0"/>
              <a:t>feedbacks partitioned </a:t>
            </a:r>
            <a:r>
              <a:rPr lang="en-US" sz="1200" i="1" dirty="0"/>
              <a:t>into </a:t>
            </a:r>
            <a:r>
              <a:rPr lang="en-US" sz="1200" i="1" dirty="0" smtClean="0"/>
              <a:t>amount</a:t>
            </a:r>
            <a:r>
              <a:rPr lang="en-US" sz="1200" i="1" dirty="0"/>
              <a:t>, altitude, and optical </a:t>
            </a:r>
            <a:r>
              <a:rPr lang="en-US" sz="1200" i="1" dirty="0" smtClean="0"/>
              <a:t>depth components. </a:t>
            </a:r>
            <a:endParaRPr lang="en-US" sz="1200" i="1" dirty="0"/>
          </a:p>
        </p:txBody>
      </p:sp>
      <p:sp>
        <p:nvSpPr>
          <p:cNvPr id="11" name="TextBox 10"/>
          <p:cNvSpPr txBox="1"/>
          <p:nvPr/>
        </p:nvSpPr>
        <p:spPr>
          <a:xfrm>
            <a:off x="152400" y="715863"/>
            <a:ext cx="4343400" cy="5016758"/>
          </a:xfrm>
          <a:prstGeom prst="rect">
            <a:avLst/>
          </a:prstGeom>
          <a:noFill/>
        </p:spPr>
        <p:txBody>
          <a:bodyPr wrap="square" rtlCol="0">
            <a:spAutoFit/>
          </a:bodyPr>
          <a:lstStyle/>
          <a:p>
            <a:r>
              <a:rPr lang="en-US" sz="2400" b="1" dirty="0">
                <a:solidFill>
                  <a:srgbClr val="77933C"/>
                </a:solidFill>
              </a:rPr>
              <a:t>Scientific Achievement</a:t>
            </a:r>
            <a:r>
              <a:rPr lang="en-US" b="1" dirty="0">
                <a:solidFill>
                  <a:srgbClr val="77933C"/>
                </a:solidFill>
              </a:rPr>
              <a:t/>
            </a:r>
            <a:br>
              <a:rPr lang="en-US" b="1" dirty="0">
                <a:solidFill>
                  <a:srgbClr val="77933C"/>
                </a:solidFill>
              </a:rPr>
            </a:br>
            <a:r>
              <a:rPr lang="en-US" sz="1600" dirty="0" smtClean="0"/>
              <a:t>In </a:t>
            </a:r>
            <a:r>
              <a:rPr lang="en-US" sz="1600" dirty="0" smtClean="0"/>
              <a:t>this </a:t>
            </a:r>
            <a:r>
              <a:rPr lang="en-US" sz="1600" dirty="0" smtClean="0"/>
              <a:t>article the authors review the primary cloud feedbacks in global climate models, explain how they are diagnosed, describe their underlying physical mechanisms, characterize how well these mechanisms are represented in models, and discuss the various sources of inter-model spread.</a:t>
            </a:r>
            <a:r>
              <a:rPr lang="en-US" sz="1600" dirty="0" smtClean="0"/>
              <a:t/>
            </a:r>
            <a:br>
              <a:rPr lang="en-US" sz="1600" dirty="0" smtClean="0"/>
            </a:br>
            <a:r>
              <a:rPr lang="en-US" sz="1600" dirty="0" smtClean="0"/>
              <a:t/>
            </a:r>
            <a:br>
              <a:rPr lang="en-US" sz="1600" dirty="0" smtClean="0"/>
            </a:br>
            <a:r>
              <a:rPr lang="en-US" sz="2400" b="1" dirty="0" smtClean="0">
                <a:solidFill>
                  <a:schemeClr val="accent3">
                    <a:lumMod val="75000"/>
                  </a:schemeClr>
                </a:solidFill>
              </a:rPr>
              <a:t>Significance &amp; Impact</a:t>
            </a:r>
            <a:r>
              <a:rPr lang="en-US" sz="2400" b="1" dirty="0">
                <a:solidFill>
                  <a:schemeClr val="accent3">
                    <a:lumMod val="75000"/>
                  </a:schemeClr>
                </a:solidFill>
              </a:rPr>
              <a:t/>
            </a:r>
            <a:br>
              <a:rPr lang="en-US" sz="2400" b="1" dirty="0">
                <a:solidFill>
                  <a:schemeClr val="accent3">
                    <a:lumMod val="75000"/>
                  </a:schemeClr>
                </a:solidFill>
              </a:rPr>
            </a:br>
            <a:r>
              <a:rPr lang="en-US" sz="1600" dirty="0" smtClean="0"/>
              <a:t>Cloud </a:t>
            </a:r>
            <a:r>
              <a:rPr lang="en-US" sz="1600" dirty="0"/>
              <a:t>feedback </a:t>
            </a:r>
            <a:r>
              <a:rPr lang="en-US" sz="1600" dirty="0" smtClean="0"/>
              <a:t>is the largest source </a:t>
            </a:r>
            <a:r>
              <a:rPr lang="en-US" sz="1600" dirty="0"/>
              <a:t>of </a:t>
            </a:r>
            <a:r>
              <a:rPr lang="en-US" sz="1600" dirty="0" smtClean="0"/>
              <a:t>uncertainty in </a:t>
            </a:r>
            <a:r>
              <a:rPr lang="en-US" sz="1600" dirty="0"/>
              <a:t>projections of </a:t>
            </a:r>
            <a:r>
              <a:rPr lang="en-US" sz="1600" dirty="0" smtClean="0"/>
              <a:t>global warming. This article provides a much-needed review of the state of scientific understanding of cloud feedback mechanisms that operate in climate models. The article describes recent advances in diagnostics, in the theoretical and observational basis for feedbacks, and in observational constraints on feedback sign and strength, while also providing a future outlook.</a:t>
            </a:r>
            <a:endParaRPr lang="en-US" sz="1600" dirty="0"/>
          </a:p>
        </p:txBody>
      </p:sp>
      <p:pic>
        <p:nvPicPr>
          <p:cNvPr id="3" name="Picture 2" descr="CPR_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53400" y="5562600"/>
            <a:ext cx="895499" cy="1097280"/>
          </a:xfrm>
          <a:prstGeom prst="rect">
            <a:avLst/>
          </a:prstGeom>
        </p:spPr>
      </p:pic>
      <p:pic>
        <p:nvPicPr>
          <p:cNvPr id="16" name="Picture 34" descr="lab_icon_rg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5806916"/>
            <a:ext cx="801781" cy="8229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25" name="Picture 1" descr="cld_fdbk_zav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57800" y="596106"/>
            <a:ext cx="3086100" cy="215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0364362"/>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8756</TotalTime>
  <Words>58</Words>
  <Application>Microsoft Macintosh PowerPoint</Application>
  <PresentationFormat>On-screen Show (4:3)</PresentationFormat>
  <Paragraphs>13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Rod</vt:lpstr>
      <vt:lpstr>Arial</vt:lpstr>
      <vt:lpstr>Office Theme</vt:lpstr>
      <vt:lpstr>PowerPoint Presentation</vt:lpstr>
    </vt:vector>
  </TitlesOfParts>
  <Company>Office of Science</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Mark Zelinka</cp:lastModifiedBy>
  <cp:revision>135</cp:revision>
  <dcterms:created xsi:type="dcterms:W3CDTF">2011-09-07T23:26:42Z</dcterms:created>
  <dcterms:modified xsi:type="dcterms:W3CDTF">2017-05-15T16:52:00Z</dcterms:modified>
</cp:coreProperties>
</file>