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10058400" cy="7772400"/>
  <p:notesSz cx="6985000" cy="9283700"/>
  <p:defaultTextStyle>
    <a:defPPr>
      <a:defRPr lang="en-US"/>
    </a:defPPr>
    <a:lvl1pPr marL="0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66"/>
    <a:srgbClr val="000000"/>
    <a:srgbClr val="FFFFFF"/>
    <a:srgbClr val="00FFFF"/>
    <a:srgbClr val="68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0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186" y="8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928" y="-77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7743F-9F2F-F946-B4B9-95F2F60FB6A2}" type="datetime1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6FB101-B1F6-3440-94F2-864600494A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123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4645EDD-FE25-044D-B57A-0CCE6925436F}" type="datetime1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98D3C4-4A05-554B-9132-75328EA933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0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  <a:prstGeom prst="rect">
            <a:avLst/>
          </a:prstGeom>
        </p:spPr>
        <p:txBody>
          <a:bodyPr lIns="101849" tIns="50925" rIns="101849" bIns="50925"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739795"/>
            <a:ext cx="4444207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464859"/>
            <a:ext cx="4444207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3600"/>
            </a:lvl1pPr>
            <a:lvl2pPr marL="509245" indent="0">
              <a:buNone/>
              <a:defRPr sz="3100"/>
            </a:lvl2pPr>
            <a:lvl3pPr marL="1018493" indent="0">
              <a:buNone/>
              <a:defRPr sz="2700"/>
            </a:lvl3pPr>
            <a:lvl4pPr marL="1527738" indent="0">
              <a:buNone/>
              <a:defRPr sz="2200"/>
            </a:lvl4pPr>
            <a:lvl5pPr marL="2036984" indent="0">
              <a:buNone/>
              <a:defRPr sz="2200"/>
            </a:lvl5pPr>
            <a:lvl6pPr marL="2546231" indent="0">
              <a:buNone/>
              <a:defRPr sz="2200"/>
            </a:lvl6pPr>
            <a:lvl7pPr marL="3055476" indent="0">
              <a:buNone/>
              <a:defRPr sz="2200"/>
            </a:lvl7pPr>
            <a:lvl8pPr marL="3564722" indent="0">
              <a:buNone/>
              <a:defRPr sz="2200"/>
            </a:lvl8pPr>
            <a:lvl9pPr marL="4073969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4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35" indent="-381935" algn="l" defTabSz="50924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525" indent="-318279" algn="l" defTabSz="50924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14" indent="-254624" algn="l" defTabSz="5092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362" indent="-254624" algn="l" defTabSz="50924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607" indent="-254624" algn="l" defTabSz="50924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853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100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345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91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45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493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738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984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231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476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722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969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41909" y="4326431"/>
            <a:ext cx="4821398" cy="2407285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/>
              <a:t>Approach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Models: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GFDL_AM2.1</a:t>
            </a:r>
            <a:r>
              <a:rPr lang="en-US" sz="1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CAM4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Simulations: climatology run forced by observed repeated annual cycle SST; idealized LF+ and LF- simulations with the climatological SST plus 2 standard deviations of LF+/LF- SST pattern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linear response of the climate is represented by the addition of the LF+ simulations and LF- simulations; and the nonlinear response by the subtraction of these two sets of simulations.</a:t>
            </a: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861560" y="4312162"/>
            <a:ext cx="5113020" cy="2392892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 smtClean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tmospheric models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forced by SST anomalies associated to Pacific low-frequency variability are capable to reproduce the observed surface temperature and precipitation responses.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observed winter surface temperature and precipitation anomalies are highly related to the low-frequency variability in the Pacific, through linear and nonlinear teleconnections.</a:t>
            </a:r>
            <a:endParaRPr lang="en-US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250" y="829175"/>
            <a:ext cx="4822408" cy="290364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rgbClr val="000000"/>
                </a:solidFill>
              </a:rPr>
              <a:t>Objective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to examine the linear and nonlinear atmospheric responses during the Northern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Hemisphere winter (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to </a:t>
            </a:r>
            <a:r>
              <a:rPr lang="en-US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Feburary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opposite strong phases of </a:t>
            </a:r>
            <a:r>
              <a:rPr lang="en-US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interdecadal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 surface temperature (SST)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forcing. This SST forcing resembles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Niño-Southern Oscillation (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ENSO) on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longer time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scale, and named low frequency (LF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variability. The analysis includes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atmospheric model simulations forced by the positive and negative phases of the LF using both GFDL_AM2.1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CAM4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models.</a:t>
            </a:r>
            <a:endParaRPr lang="en-US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16" y="7170160"/>
            <a:ext cx="10016620" cy="4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200" dirty="0"/>
              <a:t>Cao, D., Q. Wu</a:t>
            </a:r>
            <a:r>
              <a:rPr lang="en-US" sz="1200" i="1" baseline="30000" dirty="0"/>
              <a:t>$</a:t>
            </a:r>
            <a:r>
              <a:rPr lang="en-US" sz="1200" dirty="0"/>
              <a:t>, </a:t>
            </a:r>
            <a:r>
              <a:rPr lang="en-US" sz="1200" b="1" dirty="0"/>
              <a:t>A. Hu</a:t>
            </a:r>
            <a:r>
              <a:rPr lang="en-US" sz="1200" dirty="0"/>
              <a:t>, Y. Yao and S. Liu, 2018: </a:t>
            </a:r>
            <a:r>
              <a:rPr lang="en-US" sz="1200" b="1" dirty="0"/>
              <a:t>Linear and Nonlinear Winter Atmospheric Responses to Extreme Phases of Low Frequency Pacific Sea Surface Temperature Variability</a:t>
            </a:r>
            <a:r>
              <a:rPr lang="en-US" sz="1200" dirty="0"/>
              <a:t>, </a:t>
            </a:r>
            <a:r>
              <a:rPr lang="en-US" sz="1200" i="1" dirty="0"/>
              <a:t>Climate Dynamics</a:t>
            </a:r>
            <a:r>
              <a:rPr lang="en-US" sz="1200" dirty="0"/>
              <a:t>, </a:t>
            </a:r>
            <a:r>
              <a:rPr lang="en-US" sz="1200" dirty="0" smtClean="0"/>
              <a:t>doi:10.1007/s00382-018-4127-1, in press. </a:t>
            </a:r>
            <a:r>
              <a:rPr lang="en-US" sz="1200" i="1" baseline="30000" dirty="0"/>
              <a:t>$</a:t>
            </a:r>
            <a:r>
              <a:rPr lang="en-US" sz="1200" i="1" dirty="0"/>
              <a:t>corresponding author</a:t>
            </a:r>
            <a:endParaRPr lang="en-US" sz="12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836"/>
            <a:ext cx="9974579" cy="81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r>
              <a:rPr lang="en-US" sz="2300" b="1" dirty="0" smtClean="0"/>
              <a:t>Linear </a:t>
            </a:r>
            <a:r>
              <a:rPr lang="en-US" sz="2300" b="1" dirty="0"/>
              <a:t>and Nonlinear Winter Atmospheric Responses to Extreme Phases of Low Frequency Pacific Sea Surface Temperature Variability</a:t>
            </a:r>
            <a:endParaRPr lang="en-US" sz="2300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403" y="7170160"/>
            <a:ext cx="9978149" cy="560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92087" y="4368766"/>
            <a:ext cx="9614853" cy="1799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842908" y="836348"/>
            <a:ext cx="20399" cy="6260906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90022" y="3296122"/>
            <a:ext cx="5210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a typeface="SimSun" panose="02010600030101010101" pitchFamily="2" charset="-122"/>
              </a:rPr>
              <a:t>Figure 1.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Responses of SAT anomalies (K) to the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strong warm (LF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and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(LF−) IPO/PDO-like low frequency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Pacific SST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anomalies simulated in CAM4 (left column) and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GFDL_AM2.1 (right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column).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c, g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component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(LF+ minus LF-) and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 h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Nonlinear component (LF+ plus LF-).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black dots denote local statistical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at the 95% confidence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558" y="876837"/>
            <a:ext cx="5101022" cy="241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26074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20333</TotalTime>
  <Words>358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Comic Sans MS</vt:lpstr>
      <vt:lpstr>Times New Roman</vt:lpstr>
      <vt:lpstr>DOE-CA_Site_Review_Template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Shearer</dc:creator>
  <cp:lastModifiedBy>Stephanie Shearer</cp:lastModifiedBy>
  <cp:revision>265</cp:revision>
  <dcterms:created xsi:type="dcterms:W3CDTF">2012-05-10T21:40:48Z</dcterms:created>
  <dcterms:modified xsi:type="dcterms:W3CDTF">2018-03-06T17:18:09Z</dcterms:modified>
</cp:coreProperties>
</file>