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8" r:id="rId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9BE88C-36FD-448B-B829-D416065E6A97}" v="4" dt="2020-03-18T23:37:02.9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571" autoAdjust="0"/>
  </p:normalViewPr>
  <p:slideViewPr>
    <p:cSldViewPr>
      <p:cViewPr varScale="1">
        <p:scale>
          <a:sx n="78" d="100"/>
          <a:sy n="78" d="100"/>
        </p:scale>
        <p:origin x="84" y="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11" Type="http://schemas.openxmlformats.org/officeDocument/2006/relationships/tableStyles" Target="tableStyles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3/18/2020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3/18/2020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3/18/2020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3/18/2020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3/18/2020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3/18/2020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3/18/2020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398" y="1232784"/>
            <a:ext cx="4310668" cy="5549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Quantify and understand the implications of human-Earth system interactions for different regions and dynamics at different levels of warming.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Use the integrated Earth System Model (</a:t>
            </a:r>
            <a:r>
              <a:rPr lang="en-US" sz="1400" dirty="0" err="1">
                <a:solidFill>
                  <a:prstClr val="black"/>
                </a:solidFill>
              </a:rPr>
              <a:t>iESM</a:t>
            </a:r>
            <a:r>
              <a:rPr lang="en-US" sz="1400" dirty="0">
                <a:solidFill>
                  <a:prstClr val="black"/>
                </a:solidFill>
              </a:rPr>
              <a:t>), which couples an Integrated Assessment Model to an Earth System Model.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Run a set of simulations with and without feedbacks for two different levels of warming (4.5 W/m</a:t>
            </a:r>
            <a:r>
              <a:rPr lang="en-US" sz="1400" baseline="30000" dirty="0">
                <a:solidFill>
                  <a:prstClr val="black"/>
                </a:solidFill>
              </a:rPr>
              <a:t>2</a:t>
            </a:r>
            <a:r>
              <a:rPr lang="en-US" sz="1400" dirty="0">
                <a:solidFill>
                  <a:prstClr val="black"/>
                </a:solidFill>
              </a:rPr>
              <a:t> and 8.5 W/m</a:t>
            </a:r>
            <a:r>
              <a:rPr lang="en-US" sz="1400" baseline="30000" dirty="0">
                <a:solidFill>
                  <a:prstClr val="black"/>
                </a:solidFill>
              </a:rPr>
              <a:t>2</a:t>
            </a:r>
            <a:r>
              <a:rPr lang="en-US" sz="1400" dirty="0">
                <a:solidFill>
                  <a:prstClr val="black"/>
                </a:solidFill>
              </a:rPr>
              <a:t> in 2100).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solidFill>
                <a:prstClr val="black"/>
              </a:solidFill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Human-Earth system feedbacks result in reduced global cropland area at both levels of warming. In the 4.5 W/m</a:t>
            </a:r>
            <a:r>
              <a:rPr lang="en-US" altLang="en-US" sz="1400" baseline="30000" dirty="0">
                <a:solidFill>
                  <a:srgbClr val="000000"/>
                </a:solidFill>
              </a:rPr>
              <a:t>2</a:t>
            </a:r>
            <a:r>
              <a:rPr lang="en-US" altLang="en-US" sz="1400" dirty="0">
                <a:solidFill>
                  <a:srgbClr val="000000"/>
                </a:solidFill>
              </a:rPr>
              <a:t> simulation, this results in increased area for bioenergy and forests, leading to lower CO</a:t>
            </a:r>
            <a:r>
              <a:rPr lang="en-US" altLang="en-US" sz="1400" baseline="-25000" dirty="0">
                <a:solidFill>
                  <a:srgbClr val="000000"/>
                </a:solidFill>
              </a:rPr>
              <a:t>2</a:t>
            </a:r>
            <a:r>
              <a:rPr lang="en-US" altLang="en-US" sz="1400" dirty="0">
                <a:solidFill>
                  <a:srgbClr val="000000"/>
                </a:solidFill>
              </a:rPr>
              <a:t> emissions, higher terrestrial carbon storage, and lower CO</a:t>
            </a:r>
            <a:r>
              <a:rPr lang="en-US" altLang="en-US" sz="1400" baseline="-25000" dirty="0">
                <a:solidFill>
                  <a:srgbClr val="000000"/>
                </a:solidFill>
              </a:rPr>
              <a:t>2</a:t>
            </a:r>
            <a:r>
              <a:rPr lang="en-US" altLang="en-US" sz="1400" dirty="0">
                <a:solidFill>
                  <a:srgbClr val="000000"/>
                </a:solidFill>
              </a:rPr>
              <a:t> concentrations. 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The effect on global mean temperature is small, but there are larger effects on local temperature (figure) some of which are statistically significant.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112713"/>
            <a:ext cx="88526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Characteristics of Human-Earth System Feedbacks Differ at Different Warming Levels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710996" y="5997714"/>
            <a:ext cx="4128204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sz="1000" dirty="0"/>
              <a:t>Calvin, K., B. Bond-</a:t>
            </a:r>
            <a:r>
              <a:rPr lang="en-US" sz="1000" dirty="0" err="1"/>
              <a:t>Lamberty</a:t>
            </a:r>
            <a:r>
              <a:rPr lang="en-US" sz="1000" dirty="0"/>
              <a:t>, A. D. Jones, X. Shi, A. V. Di Vittorio, and P. E. Thornton, 2019: Characteristics of human-climate feedbacks differ at different radiative forcing levels. </a:t>
            </a:r>
            <a:r>
              <a:rPr lang="en-US" sz="1000" i="1" dirty="0"/>
              <a:t>Glob. Planet. Change</a:t>
            </a:r>
            <a:r>
              <a:rPr lang="en-US" sz="1000" dirty="0"/>
              <a:t>, </a:t>
            </a:r>
            <a:r>
              <a:rPr lang="en-US" sz="1000" b="1" dirty="0"/>
              <a:t>180</a:t>
            </a:r>
            <a:r>
              <a:rPr lang="en-US" sz="1000" dirty="0"/>
              <a:t>, 126–135, doi:10.1016/j.gloplacha.2019.06.003.</a:t>
            </a:r>
            <a:endParaRPr lang="en-US" sz="1000" dirty="0">
              <a:effectLst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680936" y="5221069"/>
            <a:ext cx="44630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The effect of human-Earth system feedbacks in medium (top) and high (bottom) warming simulations. Stippling indicates statistical significance.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2DCDC02-FDD9-EF45-9BA1-1E52CD2C77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89069" y="1232784"/>
            <a:ext cx="3052061" cy="38726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C6B92A3378AB42ABA05E855A577E4C" ma:contentTypeVersion="2" ma:contentTypeDescription="Create a new document." ma:contentTypeScope="" ma:versionID="aad76527b2f1f3f5d99c132c0da84091">
  <xsd:schema xmlns:xsd="http://www.w3.org/2001/XMLSchema" xmlns:xs="http://www.w3.org/2001/XMLSchema" xmlns:p="http://schemas.microsoft.com/office/2006/metadata/properties" xmlns:ns2="079988f7-7e0b-41ae-9b68-c2e871ce6e22" targetNamespace="http://schemas.microsoft.com/office/2006/metadata/properties" ma:root="true" ma:fieldsID="74536d26457afe77b03826b0dfd6b737" ns2:_="">
    <xsd:import namespace="079988f7-7e0b-41ae-9b68-c2e871ce6e2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9988f7-7e0b-41ae-9b68-c2e871ce6e2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D0966E738D64E49B965032E22FBBBFF" ma:contentTypeVersion="4" ma:contentTypeDescription="Microsoft PowerPoint Slide" ma:contentTypeScope="" ma:versionID="b3474de98243c38ca447bb66c1087723">
  <xsd:schema xmlns:xsd="http://www.w3.org/2001/XMLSchema" xmlns:xs="http://www.w3.org/2001/XMLSchema" xmlns:p="http://schemas.microsoft.com/office/2006/metadata/properties" xmlns:ns1="http://schemas.microsoft.com/sharepoint/v3" xmlns:ns3="3f367a74-7294-440b-bcf2-615eafc1d48f" targetNamespace="http://schemas.microsoft.com/office/2006/metadata/properties" ma:root="true" ma:fieldsID="9b034228d1307b28e45b372313e8c5d5" ns1:_="" ns3:_="">
    <xsd:import namespace="http://schemas.microsoft.com/sharepoint/v3"/>
    <xsd:import namespace="3f367a74-7294-440b-bcf2-615eafc1d48f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Funding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67a74-7294-440b-bcf2-615eafc1d48f" elementFormDefault="qualified">
    <xsd:import namespace="http://schemas.microsoft.com/office/2006/documentManagement/types"/>
    <xsd:import namespace="http://schemas.microsoft.com/office/infopath/2007/PartnerControls"/>
    <xsd:element name="Funding" ma:index="7" nillable="true" ma:displayName="Funding" ma:description="Funding Soure" ma:internalName="Funding" ma:readOnly="false">
      <xsd:simpleType>
        <xsd:restriction base="dms:Note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 xsi:nil="true"/>
    <Funding xmlns="3f367a74-7294-440b-bcf2-615eafc1d48f">E3SM</Funding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2464A4F-E6ED-47BE-85C7-25E0CD04D9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9988f7-7e0b-41ae-9b68-c2e871ce6e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D639D8-0D58-4BDB-B122-C16798A15847}"/>
</file>

<file path=customXml/itemProps4.xml><?xml version="1.0" encoding="utf-8"?>
<ds:datastoreItem xmlns:ds="http://schemas.openxmlformats.org/officeDocument/2006/customXml" ds:itemID="{8A57D9F0-2B85-430B-8843-0027C0E6F07C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079988f7-7e0b-41ae-9b68-c2e871ce6e22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6995</TotalTime>
  <Words>248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Risenmay, Ryan L</cp:lastModifiedBy>
  <cp:revision>23</cp:revision>
  <cp:lastPrinted>2011-05-11T17:30:12Z</cp:lastPrinted>
  <dcterms:created xsi:type="dcterms:W3CDTF">2017-11-02T21:19:41Z</dcterms:created>
  <dcterms:modified xsi:type="dcterms:W3CDTF">2020-03-18T23:53:34Z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0x010100A22E315B1F3C42B49A0E90D2F9AB5AB100DD0966E738D64E49B965032E22FBBBFF</vt:lpwstr>
  </property>
</Properties>
</file>