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8" r:id="rId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mmerschied, Maura K" initials="ZMK" lastIdx="6" clrIdx="0">
    <p:extLst>
      <p:ext uri="{19B8F6BF-5375-455C-9EA6-DF929625EA0E}">
        <p15:presenceInfo xmlns:p15="http://schemas.microsoft.com/office/powerpoint/2012/main" userId="S::maura.zimmerschied@pnnl.gov::90f43cb7-52e8-4378-b8bc-3330c6e8bfc8" providerId="AD"/>
      </p:ext>
    </p:extLst>
  </p:cmAuthor>
  <p:cmAuthor id="2" name="Hejazi, Mohamad I" initials="HMI" lastIdx="3" clrIdx="1">
    <p:extLst>
      <p:ext uri="{19B8F6BF-5375-455C-9EA6-DF929625EA0E}">
        <p15:presenceInfo xmlns:p15="http://schemas.microsoft.com/office/powerpoint/2012/main" userId="S::Mohamad.Hejazi@pnnl.gov::6280bd43-3685-462a-9217-a5753409ff81" providerId="AD"/>
      </p:ext>
    </p:extLst>
  </p:cmAuthor>
  <p:cmAuthor id="3" name="Dorsey, Kathryn S" initials="DKS" lastIdx="4" clrIdx="2">
    <p:extLst>
      <p:ext uri="{19B8F6BF-5375-455C-9EA6-DF929625EA0E}">
        <p15:presenceInfo xmlns:p15="http://schemas.microsoft.com/office/powerpoint/2012/main" userId="S::kathryn.dorsey@pnnl.gov::486d99d4-716e-4f10-8ede-cfb62dbdb6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4625" autoAdjust="0"/>
  </p:normalViewPr>
  <p:slideViewPr>
    <p:cSldViewPr>
      <p:cViewPr varScale="1">
        <p:scale>
          <a:sx n="107" d="100"/>
          <a:sy n="107" d="100"/>
        </p:scale>
        <p:origin x="5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6/19/2019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dirty="0"/>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dirty="0">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t>http://www.pnnl.gov/science/highlights/highlights.asp?division=749</a:t>
            </a:r>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6/19/2019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dirty="0"/>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6/19/2019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dirty="0"/>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6/19/2019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dirty="0"/>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dirty="0"/>
              <a:t>Click icon to add table</a:t>
            </a:r>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6/19/2019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dirty="0"/>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6/19/2019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dirty="0"/>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6/19/2019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dirty="0"/>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6/19/2019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dirty="0"/>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6/19/2019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dirty="0"/>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6/19/2019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dirty="0"/>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6/19/2019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dirty="0"/>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6/19/2019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dirty="0"/>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6/19/2019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112794" y="1264002"/>
            <a:ext cx="4310668" cy="5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600" b="1" dirty="0">
                <a:solidFill>
                  <a:prstClr val="black"/>
                </a:solidFill>
              </a:rPr>
              <a:t>Objective</a:t>
            </a:r>
          </a:p>
          <a:p>
            <a:pPr marL="285750" indent="-285750">
              <a:spcBef>
                <a:spcPct val="15000"/>
              </a:spcBef>
              <a:buFont typeface="Arial" pitchFamily="34" charset="0"/>
              <a:buChar char="●"/>
              <a:defRPr/>
            </a:pPr>
            <a:r>
              <a:rPr lang="en-US" sz="1400" dirty="0"/>
              <a:t>Extend and refine the Global Change Assessment Model’s (GCAM’s) representations of water, land use, socioeconomic trends, </a:t>
            </a:r>
            <a:r>
              <a:rPr lang="en-US" sz="1400"/>
              <a:t>energy, and </a:t>
            </a:r>
            <a:r>
              <a:rPr lang="en-US" sz="1400" dirty="0"/>
              <a:t>climate</a:t>
            </a:r>
          </a:p>
          <a:p>
            <a:pPr marL="285750" indent="-285750">
              <a:spcBef>
                <a:spcPct val="15000"/>
              </a:spcBef>
              <a:buFont typeface="Arial" pitchFamily="34" charset="0"/>
              <a:buChar char="●"/>
              <a:defRPr/>
            </a:pPr>
            <a:r>
              <a:rPr lang="en-US" sz="1400" dirty="0">
                <a:solidFill>
                  <a:prstClr val="black"/>
                </a:solidFill>
              </a:rPr>
              <a:t>Document the representations in the new version, GCAM v5.1, and provide sample results</a:t>
            </a:r>
          </a:p>
          <a:p>
            <a:pPr marL="231775" indent="-231775" algn="ctr">
              <a:spcBef>
                <a:spcPct val="15000"/>
              </a:spcBef>
              <a:defRPr/>
            </a:pPr>
            <a:r>
              <a:rPr lang="en-US" sz="1600" b="1" dirty="0">
                <a:solidFill>
                  <a:prstClr val="black"/>
                </a:solidFill>
              </a:rPr>
              <a:t>Approach</a:t>
            </a:r>
          </a:p>
          <a:p>
            <a:pPr marL="285750" indent="-285750">
              <a:spcBef>
                <a:spcPct val="15000"/>
              </a:spcBef>
              <a:buFont typeface="Arial" pitchFamily="34" charset="0"/>
              <a:buChar char="●"/>
              <a:defRPr/>
            </a:pPr>
            <a:r>
              <a:rPr lang="en-US" sz="1400" dirty="0">
                <a:solidFill>
                  <a:prstClr val="black"/>
                </a:solidFill>
              </a:rPr>
              <a:t>Validate the model by </a:t>
            </a:r>
            <a:r>
              <a:rPr lang="en-US" sz="1400" dirty="0"/>
              <a:t>comparing results for historical years to observations</a:t>
            </a:r>
          </a:p>
          <a:p>
            <a:pPr marL="285750" indent="-285750">
              <a:spcBef>
                <a:spcPct val="15000"/>
              </a:spcBef>
              <a:buFont typeface="Arial" pitchFamily="34" charset="0"/>
              <a:buChar char="●"/>
              <a:defRPr/>
            </a:pPr>
            <a:r>
              <a:rPr lang="en-US" sz="1400" dirty="0">
                <a:solidFill>
                  <a:prstClr val="black"/>
                </a:solidFill>
              </a:rPr>
              <a:t>Demonstrate the capabilities of the model by running, analyzing, and describing the results from eleven different scenarios</a:t>
            </a:r>
          </a:p>
          <a:p>
            <a:pPr marL="285750" indent="-285750">
              <a:spcBef>
                <a:spcPct val="15000"/>
              </a:spcBef>
              <a:buFont typeface="Arial" pitchFamily="34" charset="0"/>
              <a:buChar char="●"/>
              <a:defRPr/>
            </a:pPr>
            <a:r>
              <a:rPr lang="en-US" sz="1400" dirty="0">
                <a:solidFill>
                  <a:prstClr val="black"/>
                </a:solidFill>
              </a:rPr>
              <a:t>Describe each component of GCAM v5.1, including the model structure, input data, and outputs</a:t>
            </a:r>
          </a:p>
          <a:p>
            <a:pPr algn="ctr" eaLnBrk="1" hangingPunct="1">
              <a:spcBef>
                <a:spcPct val="15000"/>
              </a:spcBef>
              <a:buFontTx/>
              <a:buNone/>
            </a:pPr>
            <a:r>
              <a:rPr lang="en-US" altLang="en-US" sz="1600" b="1" dirty="0">
                <a:solidFill>
                  <a:srgbClr val="000000"/>
                </a:solidFill>
              </a:rPr>
              <a:t>Impact</a:t>
            </a:r>
          </a:p>
          <a:p>
            <a:pPr marL="283464" indent="-283464" eaLnBrk="1" hangingPunct="1">
              <a:spcBef>
                <a:spcPct val="15000"/>
              </a:spcBef>
              <a:buFont typeface="Arial" panose="020B0604020202020204" pitchFamily="34" charset="0"/>
              <a:buChar char="●"/>
            </a:pPr>
            <a:r>
              <a:rPr lang="en-US" altLang="en-US" sz="1400" dirty="0">
                <a:solidFill>
                  <a:srgbClr val="000000"/>
                </a:solidFill>
              </a:rPr>
              <a:t>GCAM v5.1 can examine, for example, how changes in population, income, or technology cost might alter crop production, energy demand, or water withdrawals, or how changes in one region’s demand for energy affect energy, water, and land in other regions.</a:t>
            </a:r>
          </a:p>
          <a:p>
            <a:pPr>
              <a:spcBef>
                <a:spcPct val="15000"/>
              </a:spcBef>
              <a:defRPr/>
            </a:pPr>
            <a:endParaRPr lang="en-US" sz="1400" dirty="0">
              <a:solidFill>
                <a:prstClr val="black"/>
              </a:solidFill>
            </a:endParaRPr>
          </a:p>
        </p:txBody>
      </p:sp>
      <p:sp>
        <p:nvSpPr>
          <p:cNvPr id="3076" name="Rectangle 5"/>
          <p:cNvSpPr>
            <a:spLocks noChangeArrowheads="1"/>
          </p:cNvSpPr>
          <p:nvPr/>
        </p:nvSpPr>
        <p:spPr bwMode="auto">
          <a:xfrm>
            <a:off x="152399" y="112713"/>
            <a:ext cx="8852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000" b="1" dirty="0">
                <a:solidFill>
                  <a:srgbClr val="000000"/>
                </a:solidFill>
                <a:latin typeface="Arial" panose="020B0604020202020204" pitchFamily="34" charset="0"/>
              </a:rPr>
              <a:t>GCAM v5.1: Representing Linkages between Energy, Water, Land</a:t>
            </a:r>
            <a:r>
              <a:rPr lang="en-US" altLang="en-US" sz="3000" b="1" dirty="0">
                <a:latin typeface="Arial" panose="020B0604020202020204" pitchFamily="34" charset="0"/>
              </a:rPr>
              <a:t>, Economics, and Climate</a:t>
            </a:r>
          </a:p>
        </p:txBody>
      </p:sp>
      <p:sp>
        <p:nvSpPr>
          <p:cNvPr id="3077" name="Text Box 6"/>
          <p:cNvSpPr txBox="1">
            <a:spLocks noChangeArrowheads="1"/>
          </p:cNvSpPr>
          <p:nvPr/>
        </p:nvSpPr>
        <p:spPr bwMode="auto">
          <a:xfrm>
            <a:off x="4628137" y="5807779"/>
            <a:ext cx="4433004" cy="10156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1000" dirty="0"/>
              <a:t>Calvin KV, P Patel, L Clarke, G Asrar, B Bond-Lamberty, RY Cui, A Di Vittorio, K</a:t>
            </a:r>
            <a:r>
              <a:rPr lang="en-US" sz="1000" dirty="0">
                <a:latin typeface="Times New Roman" panose="02020603050405020304" pitchFamily="18" charset="0"/>
                <a:ea typeface="Calibri" panose="020F0502020204030204" pitchFamily="34" charset="0"/>
              </a:rPr>
              <a:t> </a:t>
            </a:r>
            <a:r>
              <a:rPr lang="en-US" sz="1000" dirty="0" err="1"/>
              <a:t>Dorheim</a:t>
            </a:r>
            <a:r>
              <a:rPr lang="en-US" sz="1000" dirty="0"/>
              <a:t>, J Edmonds, C Hartin, M Hejazi, R Horowitz, G Iyer, P Kyle, S Kim, R Link, H McJeon, SJ Smith, A Snyder, S Waldhoff, and M Wise. 2019. “GCAM v5.1: Representing the linkages between energy, water, land, climate, and economic systems.” </a:t>
            </a:r>
            <a:r>
              <a:rPr lang="en-US" sz="1000" i="1" dirty="0"/>
              <a:t>Geoscientific Model Development</a:t>
            </a:r>
            <a:r>
              <a:rPr lang="en-US" sz="1000" dirty="0"/>
              <a:t> 12:677–698, https://doi.org/10.5194/gmd-12-677-2019.</a:t>
            </a:r>
            <a:endParaRPr lang="en-US" sz="1000" dirty="0">
              <a:effectLst/>
            </a:endParaRPr>
          </a:p>
        </p:txBody>
      </p:sp>
      <p:sp>
        <p:nvSpPr>
          <p:cNvPr id="3078" name="TextBox 9"/>
          <p:cNvSpPr txBox="1">
            <a:spLocks noChangeArrowheads="1"/>
          </p:cNvSpPr>
          <p:nvPr/>
        </p:nvSpPr>
        <p:spPr bwMode="auto">
          <a:xfrm>
            <a:off x="4622940" y="4976782"/>
            <a:ext cx="42401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rgbClr val="0000FF"/>
                </a:solidFill>
                <a:latin typeface="Arial" panose="020B0604020202020204" pitchFamily="34" charset="0"/>
              </a:rPr>
              <a:t>PNNL’s GCAM v5.1 provides the multisector dynamics community with the ability to examine linkages between energy, water, land, climate, and economic systems. </a:t>
            </a:r>
          </a:p>
        </p:txBody>
      </p:sp>
      <p:pic>
        <p:nvPicPr>
          <p:cNvPr id="10" name="Picture 9">
            <a:extLst>
              <a:ext uri="{FF2B5EF4-FFF2-40B4-BE49-F238E27FC236}">
                <a16:creationId xmlns:a16="http://schemas.microsoft.com/office/drawing/2014/main" id="{7F843917-FCC8-DE48-BA25-9ED7766F4118}"/>
              </a:ext>
            </a:extLst>
          </p:cNvPr>
          <p:cNvPicPr/>
          <p:nvPr/>
        </p:nvPicPr>
        <p:blipFill rotWithShape="1">
          <a:blip r:embed="rId3" cstate="hq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8471" r="11591"/>
          <a:stretch/>
        </p:blipFill>
        <p:spPr>
          <a:xfrm>
            <a:off x="4253796" y="1264003"/>
            <a:ext cx="4751228" cy="3689985"/>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DD0966E738D64E49B965032E22FBBBFF" ma:contentTypeVersion="4" ma:contentTypeDescription="Microsoft PowerPoint Slide" ma:contentTypeScope="" ma:versionID="0198380bdea13e191e4a1399ec8c2fb2">
  <xsd:schema xmlns:xsd="http://www.w3.org/2001/XMLSchema" xmlns:xs="http://www.w3.org/2001/XMLSchema" xmlns:p="http://schemas.microsoft.com/office/2006/metadata/properties" xmlns:ns1="http://schemas.microsoft.com/sharepoint/v3" xmlns:ns3="3f367a74-7294-440b-bcf2-615eafc1d48f" targetNamespace="http://schemas.microsoft.com/office/2006/metadata/properties" ma:root="true" ma:fieldsID="f8297400d3a7aa30ef2098f3c79c4b59" ns1:_="" ns3:_="">
    <xsd:import namespace="http://schemas.microsoft.com/sharepoint/v3"/>
    <xsd:import namespace="3f367a74-7294-440b-bcf2-615eafc1d48f"/>
    <xsd:element name="properties">
      <xsd:complexType>
        <xsd:sequence>
          <xsd:element name="documentManagement">
            <xsd:complexType>
              <xsd:all>
                <xsd:element ref="ns1:Presentation" minOccurs="0"/>
                <xsd:element ref="ns1:SlideDescription" minOccurs="0"/>
                <xsd:element ref="ns3:Funding"/>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0" nillable="true" ma:displayName="Presentation" ma:internalName="Presentation">
      <xsd:simpleType>
        <xsd:restriction base="dms:Text"/>
      </xsd:simpleType>
    </xsd:element>
    <xsd:element name="SlideDescription" ma:index="1"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367a74-7294-440b-bcf2-615eafc1d48f" elementFormDefault="qualified">
    <xsd:import namespace="http://schemas.microsoft.com/office/2006/documentManagement/types"/>
    <xsd:import namespace="http://schemas.microsoft.com/office/infopath/2007/PartnerControls"/>
    <xsd:element name="Funding" ma:index="7" ma:displayName="Funding" ma:description="Funding Soure" ma:internalName="Funding"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sentation xmlns="http://schemas.microsoft.com/sharepoint/v3" xsi:nil="true"/>
    <SlideDescription xmlns="http://schemas.microsoft.com/sharepoint/v3" xsi:nil="true"/>
    <Funding xmlns="3f367a74-7294-440b-bcf2-615eafc1d48f">MSD</Funding>
  </documentManagement>
</p:properties>
</file>

<file path=customXml/itemProps1.xml><?xml version="1.0" encoding="utf-8"?>
<ds:datastoreItem xmlns:ds="http://schemas.openxmlformats.org/officeDocument/2006/customXml" ds:itemID="{C0ED2954-666F-4128-9237-BCC80D53C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367a74-7294-440b-bcf2-615eafc1d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57D9F0-2B85-430B-8843-0027C0E6F07C}">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purl.org/dc/elements/1.1/"/>
    <ds:schemaRef ds:uri="3f367a74-7294-440b-bcf2-615eafc1d48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6310</TotalTime>
  <Words>226</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Risenmay, Ryan L</cp:lastModifiedBy>
  <cp:revision>20</cp:revision>
  <cp:lastPrinted>2011-05-11T17:30:12Z</cp:lastPrinted>
  <dcterms:created xsi:type="dcterms:W3CDTF">2017-11-02T21:19:41Z</dcterms:created>
  <dcterms:modified xsi:type="dcterms:W3CDTF">2019-06-19T22:41:17Z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0x010100A22E315B1F3C42B49A0E90D2F9AB5AB100DD0966E738D64E49B965032E22FBBBFF</vt:lpwstr>
  </property>
</Properties>
</file>