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38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A32ED-BA13-48A4-B9D0-C91FCF718399}" type="datetimeFigureOut">
              <a:rPr lang="en-US" smtClean="0"/>
              <a:t>4/25/2017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CE86A-B04C-4468-B775-B6E3CB208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660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763361-4C8A-4977-B14C-8B4D1133124A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34055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8490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E4DD4A2-4476-4E24-9FA6-9D15F2D5856F}" type="datetimeFigureOut">
              <a:rPr lang="en-US"/>
              <a:pPr>
                <a:defRPr/>
              </a:pPr>
              <a:t>4/25/2017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0A27DAC-BB3F-4F4E-A65A-EF45578411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88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68973" y="1209202"/>
            <a:ext cx="3043504" cy="5496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b="1" dirty="0" smtClean="0"/>
              <a:t>Explore the application of a model validation method called hindcasting for the integrated assessment modeling (IAM) community</a:t>
            </a:r>
            <a:endParaRPr lang="en-US" sz="1600" dirty="0" smtClean="0"/>
          </a:p>
          <a:p>
            <a:pPr marL="231775" indent="-231775" algn="ctr">
              <a:spcBef>
                <a:spcPts val="1200"/>
              </a:spcBef>
              <a:defRPr/>
            </a:pPr>
            <a:r>
              <a:rPr lang="en-US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b="1" dirty="0" smtClean="0"/>
              <a:t>Hindcasting is a powerful model validation technique commonly used by the </a:t>
            </a:r>
            <a:r>
              <a:rPr lang="en-US" sz="1600" b="1" smtClean="0"/>
              <a:t>Earth system modeling </a:t>
            </a:r>
            <a:r>
              <a:rPr lang="en-US" sz="1600" b="1" dirty="0" smtClean="0"/>
              <a:t>community, but new to IAM community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Initialize PNNL’s IAM, Global Change Assessment Model (GCAM), as if the most recent year were 1990</a:t>
            </a:r>
            <a:endParaRPr lang="en-US" sz="16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/>
              <a:t>Run GCAM forward to the year 2010 and compare GCAM land use and production with observations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8973" y="17929"/>
            <a:ext cx="8683140" cy="82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A GCAM Hindcast Experiment Shows Useful Promise </a:t>
            </a:r>
            <a:br>
              <a:rPr lang="en-US" sz="3000" b="1" dirty="0" smtClean="0">
                <a:latin typeface="+mn-lt"/>
              </a:rPr>
            </a:br>
            <a:r>
              <a:rPr lang="en-US" sz="3000" b="1" dirty="0" smtClean="0">
                <a:latin typeface="+mn-lt"/>
              </a:rPr>
              <a:t>for Integrated Assessment Model Intercomparisons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352800" y="6120571"/>
            <a:ext cx="5642832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000" dirty="0" smtClean="0"/>
              <a:t>Calvin K, M Wise</a:t>
            </a:r>
            <a:r>
              <a:rPr lang="en-US" sz="1000" dirty="0"/>
              <a:t>, </a:t>
            </a:r>
            <a:r>
              <a:rPr lang="en-US" sz="1000" dirty="0" smtClean="0"/>
              <a:t>P </a:t>
            </a:r>
            <a:r>
              <a:rPr lang="en-US" sz="1000" dirty="0"/>
              <a:t>Kyle, </a:t>
            </a:r>
            <a:r>
              <a:rPr lang="en-US" sz="1000" dirty="0" smtClean="0"/>
              <a:t>L Clarke</a:t>
            </a:r>
            <a:r>
              <a:rPr lang="en-US" sz="1000" dirty="0"/>
              <a:t>, </a:t>
            </a:r>
            <a:r>
              <a:rPr lang="en-US" sz="1000" dirty="0" smtClean="0"/>
              <a:t>and J Edmonds</a:t>
            </a:r>
            <a:r>
              <a:rPr lang="en-US" sz="1000" dirty="0"/>
              <a:t>. </a:t>
            </a:r>
            <a:r>
              <a:rPr lang="en-US" sz="1000" dirty="0" smtClean="0"/>
              <a:t>2017. “A </a:t>
            </a:r>
            <a:r>
              <a:rPr lang="en-US" sz="1000" dirty="0"/>
              <a:t>Hindcast Experiment Using the GCAM 3.0 Agriculture and Land-Use Module</a:t>
            </a:r>
            <a:r>
              <a:rPr lang="en-US" sz="1000" dirty="0" smtClean="0"/>
              <a:t>.” </a:t>
            </a:r>
            <a:r>
              <a:rPr lang="en-US" sz="1000" i="1" dirty="0"/>
              <a:t>Climate Change </a:t>
            </a:r>
            <a:r>
              <a:rPr lang="en-US" sz="1000" i="1" dirty="0" smtClean="0"/>
              <a:t>Economics </a:t>
            </a:r>
            <a:r>
              <a:rPr lang="en-US" sz="1000" dirty="0" smtClean="0"/>
              <a:t>8(1):1750005 (21 pages). DOI: </a:t>
            </a:r>
            <a:r>
              <a:rPr lang="en-US" sz="1000" dirty="0"/>
              <a:t>10.1142/S2010007817500051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195903" y="4085431"/>
            <a:ext cx="5948097" cy="203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b="1" dirty="0" smtClean="0"/>
              <a:t>Research demonstrated that hindcasting can be successfully employed by IAMs such as GCAM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Hindcasting elicits useful conclusions in regards to GCAM model structure improvements to help shape future research </a:t>
            </a:r>
            <a:r>
              <a:rPr lang="en-US" altLang="en-US" sz="1600" dirty="0" smtClean="0"/>
              <a:t>priorities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Applied model performance diagnostic techniques that can be generalized for use in GCAM and other IAMs</a:t>
            </a:r>
          </a:p>
        </p:txBody>
      </p:sp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76600" y="1219399"/>
            <a:ext cx="4088651" cy="2633264"/>
          </a:xfrm>
          <a:prstGeom prst="rect">
            <a:avLst/>
          </a:prstGeom>
          <a:noFill/>
          <a:ln>
            <a:noFill/>
          </a:ln>
        </p:spPr>
      </p:pic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288869" y="1012404"/>
            <a:ext cx="1855132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Crop area by GCAM region for 20 simulation years and nine crops plotted against corresponding </a:t>
            </a: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</a:rPr>
              <a:t>United Nations Food and Agriculture </a:t>
            </a:r>
            <a:r>
              <a:rPr 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Organization (FAO) </a:t>
            </a:r>
            <a: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observations using one-year time steps (Panels A and B), five-year moving averages (Panels C </a:t>
            </a:r>
            <a:b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</a:br>
            <a:r>
              <a:rPr lang="en-US" altLang="en-US" sz="11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and D) and actual yields (Panels A and C), and forecast yields based on a time trend of historical yields between 1961 and 1990 (Panels B and D).</a:t>
            </a:r>
            <a:endParaRPr lang="en-US" altLang="en-US" sz="11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5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Calvin-Edmonds-Clarke-Hindcasting-CCE-April2017f</Presentation>
    <Funding xmlns="98b00cf3-a6ce-40de-8923-f140beb786e9">IARP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4AFBB1D-3D34-459C-B0EA-73863B6537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1B9FBF-D105-4A3D-92FC-AFA9AC134964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98b00cf3-a6ce-40de-8923-f140beb786e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Sample-Slide-Highlights-Template-usethis</Template>
  <TotalTime>79</TotalTime>
  <Words>220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Calvin-Edmonds-Clarke-Hindcasting-CCE-April2017f</dc:title>
  <dc:creator>Edmonds, James A (Jae)</dc:creator>
  <dc:description/>
  <cp:lastModifiedBy>JOvink</cp:lastModifiedBy>
  <cp:revision>29</cp:revision>
  <cp:lastPrinted>2011-05-11T17:30:12Z</cp:lastPrinted>
  <dcterms:created xsi:type="dcterms:W3CDTF">2017-02-22T21:17:09Z</dcterms:created>
  <dcterms:modified xsi:type="dcterms:W3CDTF">2017-04-26T00:41:45Z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IARP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Calvin-Edmonds-Clarke-Hindcasting-CCE-April2017f</vt:lpwstr>
  </property>
  <property fmtid="{D5CDD505-2E9C-101B-9397-08002B2CF9AE}" pid="8" name="SlideDescription">
    <vt:lpwstr/>
  </property>
</Properties>
</file>