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70" autoAdjust="0"/>
    <p:restoredTop sz="72138" autoAdjust="0"/>
  </p:normalViewPr>
  <p:slideViewPr>
    <p:cSldViewPr snapToGrid="0">
      <p:cViewPr>
        <p:scale>
          <a:sx n="75" d="100"/>
          <a:sy n="75" d="100"/>
        </p:scale>
        <p:origin x="787"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422881-CA33-472C-A52B-DCF2718461C2}" type="datetimeFigureOut">
              <a:rPr lang="en-US" smtClean="0"/>
              <a:t>7/10/2018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91E1B5-C745-494C-A6BF-2C2A576A4267}" type="slidenum">
              <a:rPr lang="en-US" smtClean="0"/>
              <a:t>‹#›</a:t>
            </a:fld>
            <a:endParaRPr lang="en-US"/>
          </a:p>
        </p:txBody>
      </p:sp>
    </p:spTree>
    <p:extLst>
      <p:ext uri="{BB962C8B-B14F-4D97-AF65-F5344CB8AC3E}">
        <p14:creationId xmlns:p14="http://schemas.microsoft.com/office/powerpoint/2010/main" val="2582199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kern="1200" dirty="0" smtClean="0">
                <a:solidFill>
                  <a:schemeClr val="tx1"/>
                </a:solidFill>
                <a:effectLst/>
                <a:latin typeface="+mn-lt"/>
                <a:ea typeface="+mn-ea"/>
                <a:cs typeface="+mn-cs"/>
              </a:rPr>
              <a:t>The Science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Historically, Earth system models (ESMs) have considered only limited, one-way interactions with human systems and human system modeling, with key human-caused drivers of the Earth system (such as industrial emissions and land use changes) supplied by external models. Increasingly, however, researchers are exploring ways to more fully couple human systems models into ESMs as a means to explore a more comprehensive set of interactions, including impacts of the Earth system on human systems. Researchers at the U.S. Department of Energy’s Pacific Northwest National Laboratory surveyed a broad set of relevant literature on fully coupled models with two-way feedbacks between the human and Earth systems.</a:t>
            </a:r>
          </a:p>
          <a:p>
            <a:r>
              <a:rPr lang="en-US" sz="1200" b="1" kern="1200" dirty="0" smtClean="0">
                <a:solidFill>
                  <a:schemeClr val="tx1"/>
                </a:solidFill>
                <a:effectLst/>
                <a:latin typeface="+mn-lt"/>
                <a:ea typeface="+mn-ea"/>
                <a:cs typeface="+mn-cs"/>
              </a:rPr>
              <a:t>The Impact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review quantifies key results emerging from the literature on feedbacks between coupled human and Earth system models. It identifies limitations in the current literature, such as the small number of studies, and outlines future research directions for better incorporating human system models and dynamics into ESMs.</a:t>
            </a:r>
          </a:p>
          <a:p>
            <a:r>
              <a:rPr lang="en-US" sz="1200" b="1" kern="1200" dirty="0" smtClean="0">
                <a:solidFill>
                  <a:schemeClr val="tx1"/>
                </a:solidFill>
                <a:effectLst/>
                <a:latin typeface="+mn-lt"/>
                <a:ea typeface="+mn-ea"/>
                <a:cs typeface="+mn-cs"/>
              </a:rPr>
              <a:t>Summary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this review, researchers surveyed the literature on modeling approaches that include two-way feedbacks (i.e., interactions) between human and Earth systems and quantified the direction and strength of feedbacks emerging in those models. They then analyzed the feedbacks in context of other, more frequently considered feedbacks in the Earth system, including processes such as wildfire and permafrost thaw. Though the team found that such feedbacks have the potential to alter both human and Earth systems, the number of studies that incorporate two-way interactions remains small. Additional research, models, and studies are needed to robustly quantify the sign and magnitude of human-Earth system feedbacks. Integrating human systems into ESMs entails significant complexity and cost, and researchers should carefully assess the costs and benefits of doing so with respect to the object of study.</a:t>
            </a:r>
            <a:endParaRPr lang="en-US"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3550275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73707216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7/10/2018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extLst>
      <p:ext uri="{BB962C8B-B14F-4D97-AF65-F5344CB8AC3E}">
        <p14:creationId xmlns:p14="http://schemas.microsoft.com/office/powerpoint/2010/main" val="2640578748"/>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68162" y="1132819"/>
            <a:ext cx="4199038" cy="5572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solidFill>
                  <a:prstClr val="black"/>
                </a:solidFill>
              </a:rPr>
              <a:t>Objective</a:t>
            </a:r>
          </a:p>
          <a:p>
            <a:pPr marL="285750" indent="-285750">
              <a:spcBef>
                <a:spcPct val="15000"/>
              </a:spcBef>
              <a:buFont typeface="Arial" pitchFamily="34" charset="0"/>
              <a:buChar char="●"/>
              <a:defRPr/>
            </a:pPr>
            <a:r>
              <a:rPr lang="en-US" sz="1600" dirty="0">
                <a:solidFill>
                  <a:prstClr val="black"/>
                </a:solidFill>
              </a:rPr>
              <a:t>Review the literature on two-way couplings between human and Earth system models, synthesizing current knowledge and identifying critical research </a:t>
            </a:r>
            <a:r>
              <a:rPr lang="en-US" sz="1600" dirty="0" smtClean="0">
                <a:solidFill>
                  <a:prstClr val="black"/>
                </a:solidFill>
              </a:rPr>
              <a:t>gaps</a:t>
            </a:r>
            <a:endParaRPr lang="en-US" sz="1600" b="1" dirty="0">
              <a:solidFill>
                <a:prstClr val="black"/>
              </a:solidFill>
            </a:endParaRPr>
          </a:p>
          <a:p>
            <a:pPr marL="231775" indent="-231775" algn="ctr">
              <a:spcBef>
                <a:spcPct val="15000"/>
              </a:spcBef>
              <a:defRPr/>
            </a:pPr>
            <a:r>
              <a:rPr lang="en-US" b="1" dirty="0">
                <a:solidFill>
                  <a:prstClr val="black"/>
                </a:solidFill>
              </a:rPr>
              <a:t>Approach</a:t>
            </a:r>
          </a:p>
          <a:p>
            <a:pPr marL="285750" indent="-285750">
              <a:spcBef>
                <a:spcPct val="15000"/>
              </a:spcBef>
              <a:buFont typeface="Arial" pitchFamily="34" charset="0"/>
              <a:buChar char="●"/>
              <a:defRPr/>
            </a:pPr>
            <a:r>
              <a:rPr lang="en-US" sz="1600" dirty="0">
                <a:solidFill>
                  <a:prstClr val="black"/>
                </a:solidFill>
              </a:rPr>
              <a:t>Systematically and objectively review the literature; quantify the strength and direction of feedbacks considered in the literature</a:t>
            </a:r>
          </a:p>
          <a:p>
            <a:pPr marL="285750" indent="-285750">
              <a:spcBef>
                <a:spcPct val="15000"/>
              </a:spcBef>
              <a:buFont typeface="Arial" pitchFamily="34" charset="0"/>
              <a:buChar char="●"/>
              <a:defRPr/>
            </a:pPr>
            <a:r>
              <a:rPr lang="en-US" sz="1600" dirty="0">
                <a:solidFill>
                  <a:prstClr val="black"/>
                </a:solidFill>
              </a:rPr>
              <a:t>Identify future directions for the Earth system modeling community</a:t>
            </a:r>
          </a:p>
          <a:p>
            <a:pPr algn="ctr" eaLnBrk="1" hangingPunct="1">
              <a:spcBef>
                <a:spcPct val="15000"/>
              </a:spcBef>
              <a:buFontTx/>
              <a:buNone/>
            </a:pPr>
            <a:r>
              <a:rPr lang="en-US" altLang="en-US" b="1" dirty="0">
                <a:solidFill>
                  <a:srgbClr val="000000"/>
                </a:solidFill>
              </a:rPr>
              <a:t>Impact</a:t>
            </a:r>
          </a:p>
          <a:p>
            <a:pPr marL="283464" indent="-283464" eaLnBrk="1" hangingPunct="1">
              <a:spcBef>
                <a:spcPct val="15000"/>
              </a:spcBef>
              <a:buFont typeface="Arial" panose="020B0604020202020204" pitchFamily="34" charset="0"/>
              <a:buChar char="●"/>
            </a:pPr>
            <a:r>
              <a:rPr lang="en-US" altLang="en-US" sz="1600" dirty="0">
                <a:solidFill>
                  <a:srgbClr val="000000"/>
                </a:solidFill>
              </a:rPr>
              <a:t>Human-Earth system feedbacks have the potential to alter both systems; however, there is significant uncertainty in these results, and the number of truly integrated studies remains small</a:t>
            </a:r>
          </a:p>
          <a:p>
            <a:pPr marL="283464" indent="-283464" eaLnBrk="1" hangingPunct="1">
              <a:spcBef>
                <a:spcPct val="15000"/>
              </a:spcBef>
              <a:buFont typeface="Arial" panose="020B0604020202020204" pitchFamily="34" charset="0"/>
              <a:buChar char="●"/>
            </a:pPr>
            <a:r>
              <a:rPr lang="en-US" altLang="en-US" sz="1600" dirty="0" smtClean="0">
                <a:solidFill>
                  <a:srgbClr val="000000"/>
                </a:solidFill>
              </a:rPr>
              <a:t>Additional </a:t>
            </a:r>
            <a:r>
              <a:rPr lang="en-US" altLang="en-US" sz="1600" dirty="0">
                <a:solidFill>
                  <a:srgbClr val="000000"/>
                </a:solidFill>
              </a:rPr>
              <a:t>research, </a:t>
            </a:r>
            <a:r>
              <a:rPr lang="en-US" altLang="en-US" sz="1600" dirty="0" smtClean="0">
                <a:solidFill>
                  <a:srgbClr val="000000"/>
                </a:solidFill>
              </a:rPr>
              <a:t>models</a:t>
            </a:r>
            <a:r>
              <a:rPr lang="en-US" altLang="en-US" sz="1600" dirty="0">
                <a:solidFill>
                  <a:srgbClr val="000000"/>
                </a:solidFill>
              </a:rPr>
              <a:t>, and </a:t>
            </a:r>
            <a:r>
              <a:rPr lang="en-US" altLang="en-US" sz="1600" dirty="0" smtClean="0">
                <a:solidFill>
                  <a:srgbClr val="000000"/>
                </a:solidFill>
              </a:rPr>
              <a:t>studies </a:t>
            </a:r>
            <a:r>
              <a:rPr lang="en-US" altLang="en-US" sz="1600" dirty="0">
                <a:solidFill>
                  <a:srgbClr val="000000"/>
                </a:solidFill>
              </a:rPr>
              <a:t>are needed to robustly quantify the sign and magnitude of human-Earth system feedbacks</a:t>
            </a:r>
            <a:endParaRPr lang="en-US" sz="1600" dirty="0">
              <a:solidFill>
                <a:prstClr val="black"/>
              </a:solidFill>
            </a:endParaRPr>
          </a:p>
        </p:txBody>
      </p:sp>
      <p:sp>
        <p:nvSpPr>
          <p:cNvPr id="3076" name="Rectangle 5"/>
          <p:cNvSpPr>
            <a:spLocks noChangeArrowheads="1"/>
          </p:cNvSpPr>
          <p:nvPr/>
        </p:nvSpPr>
        <p:spPr bwMode="auto">
          <a:xfrm>
            <a:off x="68162" y="0"/>
            <a:ext cx="90678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3200" b="1" dirty="0"/>
              <a:t>Integrating Human System Dynamics Into Earth System </a:t>
            </a:r>
            <a:r>
              <a:rPr lang="en-US" sz="3200" b="1" dirty="0" smtClean="0"/>
              <a:t>Models</a:t>
            </a:r>
            <a:endParaRPr lang="en-US" sz="3200" b="1" dirty="0"/>
          </a:p>
        </p:txBody>
      </p:sp>
      <p:sp>
        <p:nvSpPr>
          <p:cNvPr id="3077" name="Text Box 6"/>
          <p:cNvSpPr txBox="1">
            <a:spLocks noChangeArrowheads="1"/>
          </p:cNvSpPr>
          <p:nvPr/>
        </p:nvSpPr>
        <p:spPr bwMode="auto">
          <a:xfrm>
            <a:off x="4705941" y="6145820"/>
            <a:ext cx="4265607"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Calvin K and B Bond-Lamberty. 2018. “Integrated Human-Earth System Modeling–State of the Science and Future Directions.” </a:t>
            </a:r>
            <a:r>
              <a:rPr lang="en-US" altLang="en-US" sz="1000" i="1" dirty="0">
                <a:solidFill>
                  <a:srgbClr val="000000"/>
                </a:solidFill>
                <a:latin typeface="+mn-lt"/>
              </a:rPr>
              <a:t>Environmental Research </a:t>
            </a:r>
            <a:r>
              <a:rPr lang="en-US" altLang="en-US" sz="1000" i="1" dirty="0" smtClean="0">
                <a:solidFill>
                  <a:srgbClr val="000000"/>
                </a:solidFill>
                <a:latin typeface="+mn-lt"/>
              </a:rPr>
              <a:t>Letters </a:t>
            </a:r>
            <a:r>
              <a:rPr lang="en-US" altLang="en-US" sz="1000" dirty="0" smtClean="0">
                <a:solidFill>
                  <a:srgbClr val="000000"/>
                </a:solidFill>
                <a:latin typeface="+mn-lt"/>
              </a:rPr>
              <a:t>13:063006. https</a:t>
            </a:r>
            <a:r>
              <a:rPr lang="en-US" altLang="en-US" sz="1000" dirty="0">
                <a:solidFill>
                  <a:srgbClr val="000000"/>
                </a:solidFill>
                <a:latin typeface="+mn-lt"/>
              </a:rPr>
              <a:t>://doi.org/10.1088/1748-9326/aac642</a:t>
            </a:r>
          </a:p>
        </p:txBody>
      </p:sp>
      <p:sp>
        <p:nvSpPr>
          <p:cNvPr id="3078" name="TextBox 9"/>
          <p:cNvSpPr txBox="1">
            <a:spLocks noChangeArrowheads="1"/>
          </p:cNvSpPr>
          <p:nvPr/>
        </p:nvSpPr>
        <p:spPr bwMode="auto">
          <a:xfrm>
            <a:off x="4652663" y="5278828"/>
            <a:ext cx="43721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The graphs show changes in key Representative Concentration Pathway (RCP) </a:t>
            </a:r>
            <a:r>
              <a:rPr lang="en-US" altLang="en-US" sz="1200" b="1" dirty="0" smtClean="0">
                <a:solidFill>
                  <a:srgbClr val="0000FF"/>
                </a:solidFill>
                <a:latin typeface="Arial" panose="020B0604020202020204" pitchFamily="34" charset="0"/>
              </a:rPr>
              <a:t>variables</a:t>
            </a:r>
            <a:r>
              <a:rPr lang="en-US" altLang="en-US" sz="1200" b="1" dirty="0">
                <a:solidFill>
                  <a:srgbClr val="0000FF"/>
                </a:solidFill>
                <a:latin typeface="Arial" panose="020B0604020202020204" pitchFamily="34" charset="0"/>
              </a:rPr>
              <a:t>—</a:t>
            </a:r>
            <a:r>
              <a:rPr lang="en-US" altLang="en-US" sz="1200" b="1" dirty="0" smtClean="0">
                <a:solidFill>
                  <a:srgbClr val="0000FF"/>
                </a:solidFill>
                <a:latin typeface="Arial" panose="020B0604020202020204" pitchFamily="34" charset="0"/>
              </a:rPr>
              <a:t>CO</a:t>
            </a:r>
            <a:r>
              <a:rPr lang="en-US" altLang="en-US" sz="1200" b="1" baseline="-25000" dirty="0" smtClean="0">
                <a:solidFill>
                  <a:srgbClr val="0000FF"/>
                </a:solidFill>
                <a:latin typeface="Arial" panose="020B0604020202020204" pitchFamily="34" charset="0"/>
              </a:rPr>
              <a:t>2 </a:t>
            </a:r>
            <a:r>
              <a:rPr lang="en-US" altLang="en-US" sz="1200" b="1" dirty="0" smtClean="0">
                <a:solidFill>
                  <a:srgbClr val="0000FF"/>
                </a:solidFill>
                <a:latin typeface="Arial" panose="020B0604020202020204" pitchFamily="34" charset="0"/>
              </a:rPr>
              <a:t>emissions, </a:t>
            </a:r>
            <a:r>
              <a:rPr lang="en-US" altLang="en-US" sz="1200" b="1" dirty="0">
                <a:solidFill>
                  <a:srgbClr val="0000FF"/>
                </a:solidFill>
                <a:latin typeface="Arial" panose="020B0604020202020204" pitchFamily="34" charset="0"/>
              </a:rPr>
              <a:t>CO</a:t>
            </a:r>
            <a:r>
              <a:rPr lang="en-US" altLang="en-US" sz="1200" b="1" baseline="-25000" dirty="0">
                <a:solidFill>
                  <a:srgbClr val="0000FF"/>
                </a:solidFill>
                <a:latin typeface="Arial" panose="020B0604020202020204" pitchFamily="34" charset="0"/>
              </a:rPr>
              <a:t>2</a:t>
            </a:r>
            <a:r>
              <a:rPr lang="en-US" altLang="en-US" sz="1200" b="1" dirty="0">
                <a:solidFill>
                  <a:srgbClr val="0000FF"/>
                </a:solidFill>
                <a:latin typeface="Arial" panose="020B0604020202020204" pitchFamily="34" charset="0"/>
              </a:rPr>
              <a:t> concentration, global mean temperature (GMT), land productivity, and cropland area—due to feedbacks.</a:t>
            </a:r>
          </a:p>
        </p:txBody>
      </p:sp>
      <p:pic>
        <p:nvPicPr>
          <p:cNvPr id="8" name="Picture 7">
            <a:extLst>
              <a:ext uri="{FF2B5EF4-FFF2-40B4-BE49-F238E27FC236}">
                <a16:creationId xmlns="" xmlns:a16="http://schemas.microsoft.com/office/drawing/2014/main" id="{53282E2B-BBE9-7349-AD04-DD5A2DDA02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02062" y="1001091"/>
            <a:ext cx="4269716" cy="4269716"/>
          </a:xfrm>
          <a:prstGeom prst="rect">
            <a:avLst/>
          </a:prstGeom>
        </p:spPr>
      </p:pic>
    </p:spTree>
    <p:extLst>
      <p:ext uri="{BB962C8B-B14F-4D97-AF65-F5344CB8AC3E}">
        <p14:creationId xmlns:p14="http://schemas.microsoft.com/office/powerpoint/2010/main" val="3495271019"/>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Calvin-BondLamberty-HumanEarthSystems-ERL-June2018-f</Presentation>
    <Funding xmlns="98b00cf3-a6ce-40de-8923-f140beb786e9">ESM</Funding>
  </documentManagement>
</p:properties>
</file>

<file path=customXml/itemProps1.xml><?xml version="1.0" encoding="utf-8"?>
<ds:datastoreItem xmlns:ds="http://schemas.openxmlformats.org/officeDocument/2006/customXml" ds:itemID="{1259DB3D-DB2C-40DF-B889-394306D92B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0767C2C-EB8B-4D6C-8A7F-C0A7049EE4F0}">
  <ds:schemaRefs>
    <ds:schemaRef ds:uri="http://schemas.microsoft.com/office/2006/documentManagement/types"/>
    <ds:schemaRef ds:uri="http://www.w3.org/XML/1998/namespace"/>
    <ds:schemaRef ds:uri="http://schemas.microsoft.com/sharepoint/v3"/>
    <ds:schemaRef ds:uri="http://purl.org/dc/dcmitype/"/>
    <ds:schemaRef ds:uri="http://purl.org/dc/term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98b00cf3-a6ce-40de-8923-f140beb786e9"/>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5971</TotalTime>
  <Words>492</Words>
  <Application>Microsoft Office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Calvin-BondLamberty-HumanEarthSystems-ERL-June2018-f</dc:title>
  <dc:creator>Davis, Emily L</dc:creator>
  <dc:description/>
  <cp:lastModifiedBy>Roeder, Lynne R</cp:lastModifiedBy>
  <cp:revision>25</cp:revision>
  <cp:lastPrinted>2011-05-11T17:30:12Z</cp:lastPrinted>
  <dcterms:created xsi:type="dcterms:W3CDTF">2017-11-02T21:19:41Z</dcterms:created>
  <dcterms:modified xsi:type="dcterms:W3CDTF">2018-07-10T18:40:57Z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0x010100A22E315B1F3C42B49A0E90D2F9AB5AB100A3ADA40348D53C4EA114B46FA9468BEB</vt:lpwstr>
  </property>
  <property fmtid="{D5CDD505-2E9C-101B-9397-08002B2CF9AE}" pid="4" name="Highlight">
    <vt:lpwstr/>
  </property>
  <property fmtid="{D5CDD505-2E9C-101B-9397-08002B2CF9AE}" pid="5" name="FY">
    <vt:lpwstr/>
  </property>
  <property fmtid="{D5CDD505-2E9C-101B-9397-08002B2CF9AE}" pid="6" name="Funding">
    <vt:lpwstr>ESM</vt:lpwstr>
  </property>
  <property fmtid="{D5CDD505-2E9C-101B-9397-08002B2CF9AE}" pid="7" name="ContentType">
    <vt:lpwstr>Slide</vt:lpwstr>
  </property>
  <property fmtid="{D5CDD505-2E9C-101B-9397-08002B2CF9AE}" pid="8" name="Presentation">
    <vt:lpwstr>Calvin-BondLamberty-HumanEarthSystems-ERL-June2018-f</vt:lpwstr>
  </property>
  <property fmtid="{D5CDD505-2E9C-101B-9397-08002B2CF9AE}" pid="9" name="SlideDescription">
    <vt:lpwstr/>
  </property>
</Properties>
</file>