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3"/>
  </p:sldMasterIdLst>
  <p:notesMasterIdLst>
    <p:notesMasterId r:id="rId5"/>
  </p:notesMasterIdLst>
  <p:sldIdLst>
    <p:sldId id="256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4"/>
    <p:restoredTop sz="94702"/>
  </p:normalViewPr>
  <p:slideViewPr>
    <p:cSldViewPr>
      <p:cViewPr varScale="1">
        <p:scale>
          <a:sx n="151" d="100"/>
          <a:sy n="151" d="100"/>
        </p:scale>
        <p:origin x="2144" y="19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Master" Target="slideMasters/slideMaster1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B90988A-B1F8-4F3A-AAD7-8ABD8564B2F7}" type="datetimeFigureOut">
              <a:rPr lang="en-US" smtClean="0"/>
              <a:t>2/20/18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645738-F089-4C63-86F4-DC042693CB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60959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30250" indent="-280988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23950" indent="-223838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573213" indent="-223838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22475" indent="-223838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479675" indent="-2238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36875" indent="-2238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394075" indent="-2238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51275" indent="-223838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2163484F-2281-43B6-BFF6-93F70712FE1C}" type="slidenum">
              <a:rPr lang="en-US" altLang="en-US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US" altLang="en-US">
              <a:cs typeface="Arial" charset="0"/>
            </a:endParaRPr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sz="1000" dirty="0"/>
              <a:t>http</a:t>
            </a:r>
            <a:r>
              <a:rPr lang="en-US" altLang="en-US" sz="1000"/>
              <a:t>://www.pnnl.gov/science/highlights/highlights.asp?division=749</a:t>
            </a:r>
            <a:endParaRPr lang="en-US" altLang="en-US" sz="1000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 rtlCol="0">
            <a:normAutofit/>
          </a:bodyPr>
          <a:lstStyle/>
          <a:p>
            <a:pPr lvl="0"/>
            <a:r>
              <a:rPr lang="en-US" noProof="0"/>
              <a:t>Click icon to add table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2306426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rgbClr val="898989"/>
                </a:solidFill>
                <a:latin typeface="+mn-lt"/>
              </a:defRPr>
            </a:lvl1pPr>
          </a:lstStyle>
          <a:p>
            <a:pPr>
              <a:defRPr/>
            </a:pPr>
            <a:fld id="{288929F4-C5A6-401A-A1C8-F9E29B57FF4B}" type="datetimeFigureOut">
              <a:rPr lang="en-US" altLang="en-US"/>
              <a:pPr>
                <a:defRPr/>
              </a:pPr>
              <a:t>2/20/18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rgbClr val="898989"/>
                </a:solidFill>
                <a:latin typeface="+mn-lt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rgbClr val="898989"/>
                </a:solidFill>
                <a:latin typeface="+mn-lt"/>
              </a:defRPr>
            </a:lvl1pPr>
          </a:lstStyle>
          <a:p>
            <a:pPr>
              <a:defRPr/>
            </a:pPr>
            <a:fld id="{38D836DC-8003-470E-BCFB-52F4AE687D3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232298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ChangeArrowheads="1"/>
          </p:cNvSpPr>
          <p:nvPr/>
        </p:nvSpPr>
        <p:spPr bwMode="auto">
          <a:xfrm>
            <a:off x="152400" y="3352800"/>
            <a:ext cx="3429000" cy="281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31775" indent="-231775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15000"/>
              </a:spcBef>
              <a:buFontTx/>
              <a:buNone/>
            </a:pPr>
            <a:endParaRPr lang="en-US" altLang="en-US" sz="1600">
              <a:cs typeface="Arial" charset="0"/>
            </a:endParaRPr>
          </a:p>
        </p:txBody>
      </p:sp>
      <p:sp>
        <p:nvSpPr>
          <p:cNvPr id="3077" name="Rectangle 5"/>
          <p:cNvSpPr>
            <a:spLocks noChangeArrowheads="1"/>
          </p:cNvSpPr>
          <p:nvPr/>
        </p:nvSpPr>
        <p:spPr bwMode="auto">
          <a:xfrm>
            <a:off x="199362" y="86380"/>
            <a:ext cx="89154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sz="2800" dirty="0"/>
              <a:t>Evaluating Emergent Constraints on Climate Sensitivity</a:t>
            </a:r>
          </a:p>
        </p:txBody>
      </p:sp>
      <p:sp>
        <p:nvSpPr>
          <p:cNvPr id="3078" name="Text Box 6"/>
          <p:cNvSpPr txBox="1">
            <a:spLocks noChangeArrowheads="1"/>
          </p:cNvSpPr>
          <p:nvPr/>
        </p:nvSpPr>
        <p:spPr bwMode="auto">
          <a:xfrm>
            <a:off x="304800" y="6019800"/>
            <a:ext cx="8610599" cy="246221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buNone/>
            </a:pPr>
            <a:r>
              <a:rPr lang="en-US" sz="1000" dirty="0"/>
              <a:t>Caldwell, P. M., M. D. </a:t>
            </a:r>
            <a:r>
              <a:rPr lang="en-US" sz="1000" dirty="0" err="1"/>
              <a:t>Zelinka</a:t>
            </a:r>
            <a:r>
              <a:rPr lang="en-US" sz="1000" dirty="0"/>
              <a:t>, and S. A. Klein, “Evaluating Emergent Constraints on Climate Sensitivity” </a:t>
            </a:r>
            <a:r>
              <a:rPr lang="en-US" sz="1000" i="1" dirty="0"/>
              <a:t>J. Climate, </a:t>
            </a:r>
            <a:r>
              <a:rPr lang="en-US" sz="1000" dirty="0"/>
              <a:t>DOI: 10.1175/JCLI-D-17-0631.1</a:t>
            </a:r>
          </a:p>
        </p:txBody>
      </p:sp>
      <p:sp>
        <p:nvSpPr>
          <p:cNvPr id="3079" name="TextBox 9"/>
          <p:cNvSpPr txBox="1">
            <a:spLocks noChangeArrowheads="1"/>
          </p:cNvSpPr>
          <p:nvPr/>
        </p:nvSpPr>
        <p:spPr bwMode="auto">
          <a:xfrm>
            <a:off x="5257908" y="5196469"/>
            <a:ext cx="3768969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rIns="0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en-US" sz="1400" b="1" dirty="0">
                <a:solidFill>
                  <a:srgbClr val="0000FF"/>
                </a:solidFill>
                <a:latin typeface="+mn-lt"/>
                <a:cs typeface="Arial" charset="0"/>
              </a:rPr>
              <a:t>Decomposition of correlation between emergent constraints (listed on y axis) and ECS into feedback and forcing terms as identified in the legend.</a:t>
            </a:r>
          </a:p>
        </p:txBody>
      </p:sp>
      <p:sp>
        <p:nvSpPr>
          <p:cNvPr id="10" name="Rectangle 2"/>
          <p:cNvSpPr>
            <a:spLocks noChangeArrowheads="1"/>
          </p:cNvSpPr>
          <p:nvPr/>
        </p:nvSpPr>
        <p:spPr bwMode="auto">
          <a:xfrm>
            <a:off x="152401" y="4648200"/>
            <a:ext cx="4114800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1313" indent="-287338" eaLnBrk="0" hangingPunct="0">
              <a:tabLst>
                <a:tab pos="338138" algn="l"/>
              </a:tabLs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tabLst>
                <a:tab pos="338138" algn="l"/>
              </a:tabLs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tabLst>
                <a:tab pos="338138" algn="l"/>
              </a:tabLs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tabLst>
                <a:tab pos="338138" algn="l"/>
              </a:tabLs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tabLst>
                <a:tab pos="338138" algn="l"/>
              </a:tabLs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38138" algn="l"/>
              </a:tabLs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38138" algn="l"/>
              </a:tabLs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38138" algn="l"/>
              </a:tabLs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38138" algn="l"/>
              </a:tabLs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algn="ctr" eaLnBrk="1" hangingPunct="1">
              <a:spcBef>
                <a:spcPct val="15000"/>
              </a:spcBef>
            </a:pPr>
            <a:endParaRPr lang="en-US" altLang="en-US" sz="1600" dirty="0"/>
          </a:p>
        </p:txBody>
      </p:sp>
      <p:sp>
        <p:nvSpPr>
          <p:cNvPr id="12" name="Rectangle 4"/>
          <p:cNvSpPr>
            <a:spLocks noChangeArrowheads="1"/>
          </p:cNvSpPr>
          <p:nvPr/>
        </p:nvSpPr>
        <p:spPr bwMode="auto">
          <a:xfrm>
            <a:off x="152399" y="838200"/>
            <a:ext cx="4758267" cy="48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31775" indent="-231775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algn="ctr" eaLnBrk="1" hangingPunct="1">
              <a:spcBef>
                <a:spcPct val="15000"/>
              </a:spcBef>
            </a:pPr>
            <a:r>
              <a:rPr lang="en-US" altLang="en-US" sz="1800" b="1" dirty="0"/>
              <a:t>Objective</a:t>
            </a:r>
          </a:p>
          <a:p>
            <a:pPr eaLnBrk="1" hangingPunct="1">
              <a:spcBef>
                <a:spcPct val="15000"/>
              </a:spcBef>
              <a:buFont typeface="Arial" pitchFamily="34" charset="0"/>
              <a:buChar char="●"/>
            </a:pPr>
            <a:r>
              <a:rPr lang="en-US" altLang="en-US" sz="1600" dirty="0"/>
              <a:t>Use new techniques to evaluate the credibility of previously-published emergent constraints</a:t>
            </a:r>
            <a:endParaRPr lang="en-US" altLang="en-US" sz="800" dirty="0"/>
          </a:p>
          <a:p>
            <a:pPr algn="ctr" eaLnBrk="1" hangingPunct="1">
              <a:spcBef>
                <a:spcPts val="1200"/>
              </a:spcBef>
            </a:pPr>
            <a:r>
              <a:rPr lang="en-US" altLang="en-US" sz="1800" b="1" dirty="0"/>
              <a:t>Approach</a:t>
            </a:r>
            <a:endParaRPr lang="en-US" altLang="en-US" sz="1600" b="1" dirty="0"/>
          </a:p>
          <a:p>
            <a:pPr eaLnBrk="1" hangingPunct="1">
              <a:spcBef>
                <a:spcPct val="15000"/>
              </a:spcBef>
              <a:buFont typeface="Arial" pitchFamily="34" charset="0"/>
              <a:buChar char="●"/>
            </a:pPr>
            <a:r>
              <a:rPr lang="en-US" altLang="en-US" sz="1600" dirty="0"/>
              <a:t>Scour the existing literature for previously-proposed constraints </a:t>
            </a:r>
          </a:p>
          <a:p>
            <a:pPr eaLnBrk="1" hangingPunct="1">
              <a:spcBef>
                <a:spcPct val="15000"/>
              </a:spcBef>
              <a:buFont typeface="Arial" pitchFamily="34" charset="0"/>
              <a:buChar char="●"/>
            </a:pPr>
            <a:r>
              <a:rPr lang="en-US" altLang="en-US" sz="1600" dirty="0"/>
              <a:t>Decompose correlation between each constraint and ECS into contributions from individual processes (see Fig) and geographic locations</a:t>
            </a:r>
          </a:p>
          <a:p>
            <a:pPr lvl="1" eaLnBrk="1" hangingPunct="1">
              <a:spcBef>
                <a:spcPct val="15000"/>
              </a:spcBef>
              <a:buFont typeface="Arial" pitchFamily="34" charset="0"/>
              <a:buChar char="●"/>
            </a:pPr>
            <a:r>
              <a:rPr lang="en-US" altLang="en-US" sz="1600" dirty="0"/>
              <a:t>Assess whether this decomposition matches the physical mechanisms used to justify that predictor’s skill</a:t>
            </a:r>
          </a:p>
          <a:p>
            <a:pPr eaLnBrk="1" hangingPunct="1">
              <a:spcBef>
                <a:spcPct val="15000"/>
              </a:spcBef>
              <a:buFont typeface="Arial" pitchFamily="34" charset="0"/>
              <a:buChar char="●"/>
            </a:pPr>
            <a:r>
              <a:rPr lang="en-US" altLang="en-US" sz="1600" dirty="0"/>
              <a:t>Examine correlation between each constraint to identify redundant emergent constraint mechanisms</a:t>
            </a:r>
          </a:p>
          <a:p>
            <a:pPr eaLnBrk="1" hangingPunct="1">
              <a:spcBef>
                <a:spcPct val="15000"/>
              </a:spcBef>
              <a:buFont typeface="Arial" pitchFamily="34" charset="0"/>
              <a:buChar char="●"/>
            </a:pPr>
            <a:endParaRPr lang="en-US" altLang="en-US" sz="800" dirty="0"/>
          </a:p>
          <a:p>
            <a:pPr algn="ctr" eaLnBrk="1" hangingPunct="1">
              <a:spcBef>
                <a:spcPct val="15000"/>
              </a:spcBef>
            </a:pPr>
            <a:r>
              <a:rPr lang="en-US" altLang="en-US" sz="1800" b="1" dirty="0"/>
              <a:t>Impact</a:t>
            </a:r>
          </a:p>
          <a:p>
            <a:pPr eaLnBrk="1" hangingPunct="1">
              <a:spcBef>
                <a:spcPct val="15000"/>
              </a:spcBef>
              <a:buFont typeface="Arial" pitchFamily="34" charset="0"/>
              <a:buChar char="●"/>
            </a:pPr>
            <a:r>
              <a:rPr lang="en-US" altLang="en-US" sz="1600" dirty="0"/>
              <a:t>This paper provides a template for checking the credibility and novelty of proposed constraints</a:t>
            </a:r>
          </a:p>
          <a:p>
            <a:pPr eaLnBrk="1" hangingPunct="1">
              <a:spcBef>
                <a:spcPct val="15000"/>
              </a:spcBef>
              <a:buFont typeface="Arial" pitchFamily="34" charset="0"/>
              <a:buChar char="●"/>
            </a:pPr>
            <a:endParaRPr lang="en-US" altLang="en-US" sz="1600" dirty="0"/>
          </a:p>
        </p:txBody>
      </p:sp>
      <p:pic>
        <p:nvPicPr>
          <p:cNvPr id="9" name="Picture 34" descr="lab_icon_rgb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06718" y="76200"/>
            <a:ext cx="445559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0A6086E5-44D6-BC4C-B6A8-3F71A5D6A75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953000" y="619780"/>
            <a:ext cx="4116210" cy="46236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4155728"/>
      </p:ext>
    </p:extLst>
  </p:cSld>
  <p:clrMapOvr>
    <a:masterClrMapping/>
  </p:clrMapOvr>
</p:sld>
</file>

<file path=ppt/theme/theme1.xml><?xml version="1.0" encoding="utf-8"?>
<a:theme xmlns:a="http://schemas.openxmlformats.org/drawingml/2006/main" name="DOE-Sample-Slide-Highlights-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Slide" ma:contentTypeID="0x010100A22E315B1F3C42B49A0E90D2F9AB5AB100A3ADA40348D53C4EA114B46FA9468BEB" ma:contentTypeVersion="1" ma:contentTypeDescription="Microsoft PowerPoint Slide" ma:contentTypeScope="" ma:versionID="dbc4f2fd50e8b674fa18556b083337e9">
  <xsd:schema xmlns:xsd="http://www.w3.org/2001/XMLSchema" xmlns:xs="http://www.w3.org/2001/XMLSchema" xmlns:p="http://schemas.microsoft.com/office/2006/metadata/properties" xmlns:ns1="http://schemas.microsoft.com/sharepoint/v3" xmlns:ns2="98b00cf3-a6ce-40de-8923-f140beb786e9" targetNamespace="http://schemas.microsoft.com/office/2006/metadata/properties" ma:root="true" ma:fieldsID="369ecde004d64f13dca5f1ba268ab172" ns1:_="" ns2:_="">
    <xsd:import namespace="http://schemas.microsoft.com/sharepoint/v3"/>
    <xsd:import namespace="98b00cf3-a6ce-40de-8923-f140beb786e9"/>
    <xsd:element name="properties">
      <xsd:complexType>
        <xsd:sequence>
          <xsd:element name="documentManagement">
            <xsd:complexType>
              <xsd:all>
                <xsd:element ref="ns1:Presentation" minOccurs="0"/>
                <xsd:element ref="ns1:SlideDescription" minOccurs="0"/>
                <xsd:element ref="ns2:Funding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resentation" ma:index="1" nillable="true" ma:displayName="Presentation" ma:internalName="Presentation">
      <xsd:simpleType>
        <xsd:restriction base="dms:Text"/>
      </xsd:simpleType>
    </xsd:element>
    <xsd:element name="SlideDescription" ma:index="2" nillable="true" ma:displayName="Description" ma:internalName="SlideDescrip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8b00cf3-a6ce-40de-8923-f140beb786e9" elementFormDefault="qualified">
    <xsd:import namespace="http://schemas.microsoft.com/office/2006/documentManagement/types"/>
    <xsd:import namespace="http://schemas.microsoft.com/office/infopath/2007/PartnerControls"/>
    <xsd:element name="Funding" ma:index="7" ma:displayName="Funding" ma:description="Funding Soure" ma:internalName="Funding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/>
        <xsd:element ref="dc:title" minOccurs="0" maxOccurs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resentation xmlns="http://schemas.microsoft.com/sharepoint/v3">Ghan-slide-CLUBB-March2015</Presentation>
    <Funding xmlns="98b00cf3-a6ce-40de-8923-f140beb786e9">ESM, RGCM, ASR, ORLCF computing resources</Funding>
    <SlideDescription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17C11706-C08E-46DB-A51C-2002EDDF1A6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98b00cf3-a6ce-40de-8923-f140beb786e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AE57CF67-6BA6-4A1E-B8C5-B07E490E2EDB}">
  <ds:schemaRefs>
    <ds:schemaRef ds:uri="http://schemas.microsoft.com/office/2006/documentManagement/types"/>
    <ds:schemaRef ds:uri="http://schemas.openxmlformats.org/package/2006/metadata/core-properties"/>
    <ds:schemaRef ds:uri="98b00cf3-a6ce-40de-8923-f140beb786e9"/>
    <ds:schemaRef ds:uri="http://purl.org/dc/elements/1.1/"/>
    <ds:schemaRef ds:uri="http://schemas.microsoft.com/office/infopath/2007/PartnerControls"/>
    <ds:schemaRef ds:uri="http://schemas.microsoft.com/sharepoint/v3"/>
    <ds:schemaRef ds:uri="http://www.w3.org/XML/1998/namespace"/>
    <ds:schemaRef ds:uri="http://schemas.microsoft.com/office/2006/metadata/properties"/>
    <ds:schemaRef ds:uri="http://purl.org/dc/dcmitype/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DOE-Sample-Slide-Highlights-Template</Template>
  <TotalTime>18614</TotalTime>
  <Words>166</Words>
  <Application>Microsoft Macintosh PowerPoint</Application>
  <PresentationFormat>On-screen Show (4:3)</PresentationFormat>
  <Paragraphs>15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MS PGothic</vt:lpstr>
      <vt:lpstr>Arial</vt:lpstr>
      <vt:lpstr>Calibri</vt:lpstr>
      <vt:lpstr>DOE-Sample-Slide-Highlights-Template</vt:lpstr>
      <vt:lpstr>PowerPoint Presentation</vt:lpstr>
    </vt:vector>
  </TitlesOfParts>
  <Company>PNNL</Company>
  <LinksUpToDate>false</LinksUpToDate>
  <SharedDoc>false</SharedDoc>
  <HyperlinksChanged>false</HyperlinksChanged>
  <AppVersion>16.0010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Ghan-slide-CLUBB-March2015</dc:title>
  <dc:creator>Steve.Ghan@pnnl.gov</dc:creator>
  <cp:lastModifiedBy>Caldwell, Peter M.</cp:lastModifiedBy>
  <cp:revision>89</cp:revision>
  <cp:lastPrinted>2011-05-11T17:30:12Z</cp:lastPrinted>
  <dcterms:created xsi:type="dcterms:W3CDTF">2014-01-03T21:30:52Z</dcterms:created>
  <dcterms:modified xsi:type="dcterms:W3CDTF">2018-02-20T20:23:09Z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dlc_DocId">
    <vt:lpwstr>EP6D6TSR2XSE-14-219</vt:lpwstr>
  </property>
  <property fmtid="{D5CDD505-2E9C-101B-9397-08002B2CF9AE}" pid="3" name="_dlc_DocIdItemGuid">
    <vt:lpwstr>837cf63c-0d11-4ee4-b16f-79c376516758</vt:lpwstr>
  </property>
  <property fmtid="{D5CDD505-2E9C-101B-9397-08002B2CF9AE}" pid="4" name="_dlc_DocIdUrl">
    <vt:lpwstr>https://collaborate.pnl.gov/projects/asgc/research_highlights/_layouts/DocIdRedir.aspx?ID=EP6D6TSR2XSE-14-219, EP6D6TSR2XSE-14-219</vt:lpwstr>
  </property>
  <property fmtid="{D5CDD505-2E9C-101B-9397-08002B2CF9AE}" pid="5" name="Highlight">
    <vt:lpwstr/>
  </property>
  <property fmtid="{D5CDD505-2E9C-101B-9397-08002B2CF9AE}" pid="6" name="ContentTypeId">
    <vt:lpwstr>0x010100A22E315B1F3C42B49A0E90D2F9AB5AB100A3ADA40348D53C4EA114B46FA9468BEB</vt:lpwstr>
  </property>
  <property fmtid="{D5CDD505-2E9C-101B-9397-08002B2CF9AE}" pid="7" name="ContentType">
    <vt:lpwstr>Slide</vt:lpwstr>
  </property>
  <property fmtid="{D5CDD505-2E9C-101B-9397-08002B2CF9AE}" pid="8" name="Presentation">
    <vt:lpwstr>Ghan-slide-CLUBB-March2015</vt:lpwstr>
  </property>
  <property fmtid="{D5CDD505-2E9C-101B-9397-08002B2CF9AE}" pid="9" name="SlideDescription">
    <vt:lpwstr/>
  </property>
  <property fmtid="{D5CDD505-2E9C-101B-9397-08002B2CF9AE}" pid="10" name="FY">
    <vt:lpwstr/>
  </property>
  <property fmtid="{D5CDD505-2E9C-101B-9397-08002B2CF9AE}" pid="11" name="Funding">
    <vt:lpwstr>SciDAC</vt:lpwstr>
  </property>
</Properties>
</file>