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11" clrIdx="0">
    <p:extLst>
      <p:ext uri="{19B8F6BF-5375-455C-9EA6-DF929625EA0E}">
        <p15:presenceInfo xmlns:p15="http://schemas.microsoft.com/office/powerpoint/2012/main" userId="S::beth.mundy@pnnl.gov::09c03546-1d2d-4d82-89e1-bb5e2a2e687b" providerId="AD"/>
      </p:ext>
    </p:extLst>
  </p:cmAuthor>
  <p:cmAuthor id="2" name="Zaveri, Rahul A" initials="ZRA" lastIdx="4" clrIdx="1">
    <p:extLst>
      <p:ext uri="{19B8F6BF-5375-455C-9EA6-DF929625EA0E}">
        <p15:presenceInfo xmlns:p15="http://schemas.microsoft.com/office/powerpoint/2012/main" userId="S::Rahul.Zaveri@pnnl.gov::3e958c0d-6789-4b5f-8cf5-6a543d4e1c1a" providerId="AD"/>
      </p:ext>
    </p:extLst>
  </p:cmAuthor>
  <p:cmAuthor id="3" name="Himes, Catherine L" initials="HCL" lastIdx="6" clrIdx="2">
    <p:extLst>
      <p:ext uri="{19B8F6BF-5375-455C-9EA6-DF929625EA0E}">
        <p15:presenceInfo xmlns:p15="http://schemas.microsoft.com/office/powerpoint/2012/main" userId="S::catherine.himes@pnnl.gov::3188da6f-cffb-4e9b-aed8-fac80e95ab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25" autoAdjust="0"/>
  </p:normalViewPr>
  <p:slideViewPr>
    <p:cSldViewPr>
      <p:cViewPr varScale="1">
        <p:scale>
          <a:sx n="128" d="100"/>
          <a:sy n="128" d="100"/>
        </p:scale>
        <p:origin x="18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mes, Catherine L" userId="3188da6f-cffb-4e9b-aed8-fac80e95ab34" providerId="ADAL" clId="{2F13D3D3-CEAB-4831-9AF4-CC736556C879}"/>
    <pc:docChg chg="custSel modSld">
      <pc:chgData name="Himes, Catherine L" userId="3188da6f-cffb-4e9b-aed8-fac80e95ab34" providerId="ADAL" clId="{2F13D3D3-CEAB-4831-9AF4-CC736556C879}" dt="2021-04-30T06:54:41.027" v="22" actId="5900"/>
      <pc:docMkLst>
        <pc:docMk/>
      </pc:docMkLst>
      <pc:sldChg chg="modSp mod addCm modCm">
        <pc:chgData name="Himes, Catherine L" userId="3188da6f-cffb-4e9b-aed8-fac80e95ab34" providerId="ADAL" clId="{2F13D3D3-CEAB-4831-9AF4-CC736556C879}" dt="2021-04-30T06:54:41.027" v="22" actId="5900"/>
        <pc:sldMkLst>
          <pc:docMk/>
          <pc:sldMk cId="0" sldId="258"/>
        </pc:sldMkLst>
        <pc:spChg chg="mod">
          <ac:chgData name="Himes, Catherine L" userId="3188da6f-cffb-4e9b-aed8-fac80e95ab34" providerId="ADAL" clId="{2F13D3D3-CEAB-4831-9AF4-CC736556C879}" dt="2021-04-30T06:54:19.590" v="19" actId="20577"/>
          <ac:spMkLst>
            <pc:docMk/>
            <pc:sldMk cId="0" sldId="258"/>
            <ac:spMk id="3075" creationId="{00000000-0000-0000-0000-000000000000}"/>
          </ac:spMkLst>
        </pc:spChg>
        <pc:spChg chg="mod">
          <ac:chgData name="Himes, Catherine L" userId="3188da6f-cffb-4e9b-aed8-fac80e95ab34" providerId="ADAL" clId="{2F13D3D3-CEAB-4831-9AF4-CC736556C879}" dt="2021-04-30T06:52:39.360" v="0" actId="20577"/>
          <ac:spMkLst>
            <pc:docMk/>
            <pc:sldMk cId="0" sldId="258"/>
            <ac:spMk id="3076" creationId="{00000000-0000-0000-0000-000000000000}"/>
          </ac:spMkLst>
        </pc:spChg>
        <pc:spChg chg="mod">
          <ac:chgData name="Himes, Catherine L" userId="3188da6f-cffb-4e9b-aed8-fac80e95ab34" providerId="ADAL" clId="{2F13D3D3-CEAB-4831-9AF4-CC736556C879}" dt="2021-04-30T06:54:00.611" v="15" actId="20577"/>
          <ac:spMkLst>
            <pc:docMk/>
            <pc:sldMk cId="0" sldId="258"/>
            <ac:spMk id="3078" creationId="{00000000-0000-0000-0000-000000000000}"/>
          </ac:spMkLst>
        </pc:spChg>
      </pc:sldChg>
    </pc:docChg>
  </pc:docChgLst>
  <pc:docChgLst>
    <pc:chgData name="Mundy, Beth E" userId="09c03546-1d2d-4d82-89e1-bb5e2a2e687b" providerId="ADAL" clId="{2FAFC33F-8398-4F0B-AE38-E3159551B8C6}"/>
    <pc:docChg chg="custSel modSld">
      <pc:chgData name="Mundy, Beth E" userId="09c03546-1d2d-4d82-89e1-bb5e2a2e687b" providerId="ADAL" clId="{2FAFC33F-8398-4F0B-AE38-E3159551B8C6}" dt="2021-05-03T18:08:55.252" v="10" actId="1592"/>
      <pc:docMkLst>
        <pc:docMk/>
      </pc:docMkLst>
      <pc:sldChg chg="modSp mod delCm">
        <pc:chgData name="Mundy, Beth E" userId="09c03546-1d2d-4d82-89e1-bb5e2a2e687b" providerId="ADAL" clId="{2FAFC33F-8398-4F0B-AE38-E3159551B8C6}" dt="2021-05-03T18:08:55.252" v="10" actId="1592"/>
        <pc:sldMkLst>
          <pc:docMk/>
          <pc:sldMk cId="0" sldId="258"/>
        </pc:sldMkLst>
        <pc:spChg chg="mod">
          <ac:chgData name="Mundy, Beth E" userId="09c03546-1d2d-4d82-89e1-bb5e2a2e687b" providerId="ADAL" clId="{2FAFC33F-8398-4F0B-AE38-E3159551B8C6}" dt="2021-05-03T18:08:49.447" v="7" actId="20577"/>
          <ac:spMkLst>
            <pc:docMk/>
            <pc:sldMk cId="0" sldId="258"/>
            <ac:spMk id="3075" creationId="{00000000-0000-0000-0000-000000000000}"/>
          </ac:spMkLst>
        </pc:spChg>
        <pc:spChg chg="mod">
          <ac:chgData name="Mundy, Beth E" userId="09c03546-1d2d-4d82-89e1-bb5e2a2e687b" providerId="ADAL" clId="{2FAFC33F-8398-4F0B-AE38-E3159551B8C6}" dt="2021-05-03T18:03:25.151" v="1" actId="20577"/>
          <ac:spMkLst>
            <pc:docMk/>
            <pc:sldMk cId="0" sldId="258"/>
            <ac:spMk id="3076" creationId="{00000000-0000-0000-0000-000000000000}"/>
          </ac:spMkLst>
        </pc:spChg>
        <pc:spChg chg="mod">
          <ac:chgData name="Mundy, Beth E" userId="09c03546-1d2d-4d82-89e1-bb5e2a2e687b" providerId="ADAL" clId="{2FAFC33F-8398-4F0B-AE38-E3159551B8C6}" dt="2021-05-03T18:04:02.078" v="6" actId="20577"/>
          <ac:spMkLst>
            <pc:docMk/>
            <pc:sldMk cId="0" sldId="258"/>
            <ac:spMk id="307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5/3/2021</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5/3/2021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5/3/2021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5/3/2021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5/3/2021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5/3/2021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5/3/2021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5/3/2021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5/3/2021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5/3/2021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5/3/2021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5/3/2021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5/3/2021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0MS002346"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0" y="1066800"/>
            <a:ext cx="4602062"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Determine the global distribution and evaluate the radiative effects of nitrate aerosols.</a:t>
            </a:r>
          </a:p>
          <a:p>
            <a:pPr>
              <a:spcBef>
                <a:spcPct val="15000"/>
              </a:spcBef>
              <a:defRPr/>
            </a:pPr>
            <a:endParaRPr lang="en-US" sz="1400"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Introduce the Model for Simulating Aerosol Interactions and Chemistry (MOSAIC) into the Community Atmosphere Model, version 5 (CAM5).</a:t>
            </a:r>
          </a:p>
          <a:p>
            <a:pPr marL="285750" indent="-285750">
              <a:spcBef>
                <a:spcPct val="15000"/>
              </a:spcBef>
              <a:buFont typeface="Arial" pitchFamily="34" charset="0"/>
              <a:buChar char="●"/>
              <a:defRPr/>
            </a:pPr>
            <a:r>
              <a:rPr lang="en-US" sz="1400" dirty="0">
                <a:solidFill>
                  <a:prstClr val="black"/>
                </a:solidFill>
              </a:rPr>
              <a:t>Apply the model for the time period from 1995 to 2005 that has prescribed historical climatological conditions to simulate global distributions of nitrate aerosol. </a:t>
            </a:r>
          </a:p>
          <a:p>
            <a:pPr marL="285750" indent="-285750">
              <a:spcBef>
                <a:spcPct val="15000"/>
              </a:spcBef>
              <a:buFont typeface="Arial" pitchFamily="34" charset="0"/>
              <a:buChar char="●"/>
              <a:defRPr/>
            </a:pPr>
            <a:r>
              <a:rPr lang="en-US" sz="1400" dirty="0"/>
              <a:t>Calculate the change in the annual mean top of the atmosphere radiative flux of simulations due to the presence of nitrate aerosols.</a:t>
            </a:r>
          </a:p>
          <a:p>
            <a:pPr>
              <a:spcBef>
                <a:spcPct val="15000"/>
              </a:spcBef>
              <a:defRPr/>
            </a:pPr>
            <a:endParaRPr lang="en-US" sz="1400" dirty="0">
              <a:solidFill>
                <a:srgbClr val="FF0000"/>
              </a:solidFill>
            </a:endParaRPr>
          </a:p>
          <a:p>
            <a:pPr algn="ctr" eaLnBrk="1" hangingPunct="1">
              <a:spcBef>
                <a:spcPct val="15000"/>
              </a:spcBef>
              <a:buFontTx/>
              <a:buNone/>
            </a:pPr>
            <a:r>
              <a:rPr lang="en-US" altLang="en-US" sz="1400" b="1" dirty="0">
                <a:solidFill>
                  <a:srgbClr val="000000"/>
                </a:solidFill>
              </a:rPr>
              <a:t>Impact</a:t>
            </a:r>
          </a:p>
          <a:p>
            <a:pPr marL="283464" indent="-283464" eaLnBrk="1" hangingPunct="1">
              <a:spcBef>
                <a:spcPct val="15000"/>
              </a:spcBef>
              <a:buFont typeface="Arial" panose="020B0604020202020204" pitchFamily="34" charset="0"/>
              <a:buChar char="●"/>
            </a:pPr>
            <a:r>
              <a:rPr lang="en-US" altLang="en-US" sz="1400" dirty="0">
                <a:solidFill>
                  <a:srgbClr val="000000"/>
                </a:solidFill>
              </a:rPr>
              <a:t>Nitrate formation results in about 10% higher global average number concentrations of accumulation mode aerosols, leading to an about −0.7 W m</a:t>
            </a:r>
            <a:r>
              <a:rPr lang="en-US" altLang="en-US" sz="1400" baseline="30000" dirty="0">
                <a:solidFill>
                  <a:srgbClr val="000000"/>
                </a:solidFill>
              </a:rPr>
              <a:t>-2</a:t>
            </a:r>
            <a:r>
              <a:rPr lang="en-US" altLang="en-US" sz="1400" dirty="0">
                <a:solidFill>
                  <a:srgbClr val="000000"/>
                </a:solidFill>
              </a:rPr>
              <a:t> cooling effect that partially offsets greenhouse gas warming.</a:t>
            </a:r>
          </a:p>
          <a:p>
            <a:pPr marL="283464" indent="-283464" eaLnBrk="1" hangingPunct="1">
              <a:spcBef>
                <a:spcPct val="15000"/>
              </a:spcBef>
              <a:buFont typeface="Arial" panose="020B0604020202020204" pitchFamily="34" charset="0"/>
              <a:buChar char="●"/>
            </a:pPr>
            <a:r>
              <a:rPr lang="en-US" altLang="en-US" sz="1400" dirty="0">
                <a:solidFill>
                  <a:srgbClr val="000000"/>
                </a:solidFill>
              </a:rPr>
              <a:t>The new model will enable more accurate predictions of nitrate aerosol formation from various pollution sources across the world and its influence on climate change. </a:t>
            </a:r>
          </a:p>
          <a:p>
            <a:pPr marL="285750" indent="-285750">
              <a:spcBef>
                <a:spcPct val="15000"/>
              </a:spcBef>
              <a:buFont typeface="Arial" pitchFamily="34" charset="0"/>
              <a:buChar char="●"/>
              <a:defRPr/>
            </a:pPr>
            <a:endParaRPr lang="en-US" sz="1400" dirty="0">
              <a:solidFill>
                <a:prstClr val="black"/>
              </a:solidFill>
            </a:endParaRPr>
          </a:p>
        </p:txBody>
      </p:sp>
      <p:sp>
        <p:nvSpPr>
          <p:cNvPr id="3076" name="Rectangle 5"/>
          <p:cNvSpPr>
            <a:spLocks noChangeArrowheads="1"/>
          </p:cNvSpPr>
          <p:nvPr/>
        </p:nvSpPr>
        <p:spPr bwMode="auto">
          <a:xfrm>
            <a:off x="-1" y="0"/>
            <a:ext cx="914400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Simulating the Global Distribution and Climate Impacts of Nitrate Aerosol</a:t>
            </a:r>
          </a:p>
        </p:txBody>
      </p:sp>
      <p:sp>
        <p:nvSpPr>
          <p:cNvPr id="3077" name="Text Box 6"/>
          <p:cNvSpPr txBox="1">
            <a:spLocks noChangeArrowheads="1"/>
          </p:cNvSpPr>
          <p:nvPr/>
        </p:nvSpPr>
        <p:spPr bwMode="auto">
          <a:xfrm>
            <a:off x="4678262" y="5613737"/>
            <a:ext cx="4356804" cy="10156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R. A. Zaveri, R. C. Easter, B. Singh, H. Wang, Z. Lu, S. </a:t>
            </a:r>
            <a:r>
              <a:rPr lang="en-US" altLang="en-US" sz="1000" dirty="0" err="1">
                <a:solidFill>
                  <a:srgbClr val="000000"/>
                </a:solidFill>
                <a:latin typeface="+mn-lt"/>
              </a:rPr>
              <a:t>Tilmes</a:t>
            </a:r>
            <a:r>
              <a:rPr lang="en-US" altLang="en-US" sz="1000" dirty="0">
                <a:solidFill>
                  <a:srgbClr val="000000"/>
                </a:solidFill>
                <a:latin typeface="+mn-lt"/>
              </a:rPr>
              <a:t>, L. K. Emmons, F. </a:t>
            </a:r>
            <a:r>
              <a:rPr lang="en-US" altLang="en-US" sz="1000" dirty="0" err="1">
                <a:solidFill>
                  <a:srgbClr val="000000"/>
                </a:solidFill>
                <a:latin typeface="+mn-lt"/>
              </a:rPr>
              <a:t>Vitt</a:t>
            </a:r>
            <a:r>
              <a:rPr lang="en-US" altLang="en-US" sz="1000" dirty="0">
                <a:solidFill>
                  <a:srgbClr val="000000"/>
                </a:solidFill>
                <a:latin typeface="+mn-lt"/>
              </a:rPr>
              <a:t>, </a:t>
            </a:r>
            <a:br>
              <a:rPr lang="en-US" altLang="en-US" sz="1000" dirty="0">
                <a:solidFill>
                  <a:srgbClr val="000000"/>
                </a:solidFill>
                <a:latin typeface="+mn-lt"/>
              </a:rPr>
            </a:br>
            <a:r>
              <a:rPr lang="en-US" altLang="en-US" sz="1000" dirty="0">
                <a:solidFill>
                  <a:srgbClr val="000000"/>
                </a:solidFill>
                <a:latin typeface="+mn-lt"/>
              </a:rPr>
              <a:t>R. Zhang, X. Liu, S. J. Ghan, and P. J. Rasch. “Development and Evaluation of Chemistry-Aerosol-Climate Model CAM5-Chem-MAM7-MOSAIC: Global Atmospheric Distribution and Radiative Effects of Nitrate Aerosol,” </a:t>
            </a:r>
            <a:r>
              <a:rPr lang="en-US" altLang="en-US" sz="1000" i="1" dirty="0">
                <a:solidFill>
                  <a:srgbClr val="000000"/>
                </a:solidFill>
                <a:latin typeface="+mn-lt"/>
              </a:rPr>
              <a:t>Journal of Advances in Modeling Earth Systems</a:t>
            </a:r>
            <a:r>
              <a:rPr lang="en-US" altLang="en-US" sz="1000" dirty="0">
                <a:solidFill>
                  <a:srgbClr val="000000"/>
                </a:solidFill>
                <a:latin typeface="+mn-lt"/>
              </a:rPr>
              <a:t>, </a:t>
            </a:r>
            <a:r>
              <a:rPr lang="en-US" altLang="en-US" sz="1000" b="1" dirty="0">
                <a:solidFill>
                  <a:srgbClr val="000000"/>
                </a:solidFill>
                <a:latin typeface="+mn-lt"/>
              </a:rPr>
              <a:t>13,</a:t>
            </a:r>
            <a:r>
              <a:rPr lang="en-US" altLang="en-US" sz="1000" dirty="0">
                <a:solidFill>
                  <a:srgbClr val="000000"/>
                </a:solidFill>
                <a:latin typeface="+mn-lt"/>
              </a:rPr>
              <a:t> e2020MS002346, (2021). [DOI:</a:t>
            </a:r>
            <a:r>
              <a:rPr lang="en-US" altLang="en-US" sz="1000" dirty="0">
                <a:solidFill>
                  <a:srgbClr val="000000"/>
                </a:solidFill>
                <a:latin typeface="+mn-lt"/>
                <a:hlinkClick r:id="rId3"/>
              </a:rPr>
              <a:t>10.1029/2020MS002346</a:t>
            </a:r>
            <a:r>
              <a:rPr lang="en-US" altLang="en-US" sz="1000" dirty="0">
                <a:solidFill>
                  <a:srgbClr val="000000"/>
                </a:solidFill>
                <a:latin typeface="+mn-lt"/>
              </a:rPr>
              <a:t>] </a:t>
            </a:r>
          </a:p>
        </p:txBody>
      </p:sp>
      <p:sp>
        <p:nvSpPr>
          <p:cNvPr id="3078" name="TextBox 9"/>
          <p:cNvSpPr txBox="1">
            <a:spLocks noChangeArrowheads="1"/>
          </p:cNvSpPr>
          <p:nvPr/>
        </p:nvSpPr>
        <p:spPr bwMode="auto">
          <a:xfrm>
            <a:off x="4610111" y="4074675"/>
            <a:ext cx="438953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 advanced climate model CAM5-Chem-MAM7-MOSAIC provides the modeling community a new tool to reliably simulate global distributions and radiative effects of nitrate as well as other naturally occurring and anthropogenically induced aerosols. The map shows the highest formation of nitrate aerosol above China and India, nations with significant industrial activities. </a:t>
            </a:r>
          </a:p>
        </p:txBody>
      </p:sp>
      <p:pic>
        <p:nvPicPr>
          <p:cNvPr id="3" name="Picture 2" descr="A picture containing diagram&#10;&#10;Description automatically generated">
            <a:extLst>
              <a:ext uri="{FF2B5EF4-FFF2-40B4-BE49-F238E27FC236}">
                <a16:creationId xmlns:a16="http://schemas.microsoft.com/office/drawing/2014/main" id="{1A88D17A-B052-410F-930D-D9410F2741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5800" y="990600"/>
            <a:ext cx="4459431" cy="2905024"/>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57D9F0-2B85-430B-8843-0027C0E6F07C}">
  <ds:schemaRefs>
    <ds:schemaRef ds:uri="http://purl.org/dc/elements/1.1/"/>
    <ds:schemaRef ds:uri="http://purl.org/dc/terms/"/>
    <ds:schemaRef ds:uri="http://schemas.microsoft.com/office/2006/metadata/properties"/>
    <ds:schemaRef ds:uri="http://schemas.openxmlformats.org/package/2006/metadata/core-properties"/>
    <ds:schemaRef ds:uri="http://www.w3.org/XML/1998/namespace"/>
    <ds:schemaRef ds:uri="9e4d5393-76ff-473a-9772-6626c388b195"/>
    <ds:schemaRef ds:uri="http://schemas.microsoft.com/office/2006/documentManagement/types"/>
    <ds:schemaRef ds:uri="http://purl.org/dc/dcmitype/"/>
    <ds:schemaRef ds:uri="http://schemas.microsoft.com/office/infopath/2007/PartnerControls"/>
    <ds:schemaRef ds:uri="964f4f91-4ecc-4750-a526-be4b92b86cea"/>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14443</TotalTime>
  <Words>329</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7</cp:revision>
  <cp:lastPrinted>2011-05-11T17:30:12Z</cp:lastPrinted>
  <dcterms:created xsi:type="dcterms:W3CDTF">2017-11-02T21:19:41Z</dcterms:created>
  <dcterms:modified xsi:type="dcterms:W3CDTF">2021-05-03T18:09:00Z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y fmtid="{D5CDD505-2E9C-101B-9397-08002B2CF9AE}" pid="5" name="_AdHocReviewCycleID">
    <vt:i4>673629877</vt:i4>
  </property>
  <property fmtid="{D5CDD505-2E9C-101B-9397-08002B2CF9AE}" pid="6" name="_NewReviewCycle">
    <vt:lpwstr/>
  </property>
  <property fmtid="{D5CDD505-2E9C-101B-9397-08002B2CF9AE}" pid="7" name="_EmailSubject">
    <vt:lpwstr>Help us recognize your fellow staff for their awesomeness too! And, Help us share your greatness!</vt:lpwstr>
  </property>
  <property fmtid="{D5CDD505-2E9C-101B-9397-08002B2CF9AE}" pid="8" name="_AuthorEmail">
    <vt:lpwstr>kaela.krzan@pnnl.gov</vt:lpwstr>
  </property>
  <property fmtid="{D5CDD505-2E9C-101B-9397-08002B2CF9AE}" pid="9" name="_AuthorEmailDisplayName">
    <vt:lpwstr>Krzan, Kaela A</vt:lpwstr>
  </property>
</Properties>
</file>