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36"/>
    <p:restoredTop sz="93734"/>
  </p:normalViewPr>
  <p:slideViewPr>
    <p:cSldViewPr snapToGrid="0" snapToObjects="1">
      <p:cViewPr varScale="1">
        <p:scale>
          <a:sx n="69" d="100"/>
          <a:sy n="69" d="100"/>
        </p:scale>
        <p:origin x="9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4/8/2020</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002/qj.376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828800" y="33467"/>
            <a:ext cx="9060873" cy="646331"/>
          </a:xfrm>
          <a:prstGeom prst="rect">
            <a:avLst/>
          </a:prstGeom>
          <a:noFill/>
        </p:spPr>
        <p:txBody>
          <a:bodyPr wrap="square" rtlCol="0">
            <a:spAutoFit/>
          </a:bodyPr>
          <a:lstStyle/>
          <a:p>
            <a:pPr algn="ctr"/>
            <a:r>
              <a:rPr lang="en-US" b="1" dirty="0"/>
              <a:t>Evaluation of the Quasi-Biennial Oscillation in global climate models for the SPARC QBO-initiative </a:t>
            </a:r>
            <a:endParaRPr lang="en-US" sz="20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833642"/>
            <a:ext cx="11785928" cy="923330"/>
          </a:xfrm>
          <a:prstGeom prst="rect">
            <a:avLst/>
          </a:prstGeom>
          <a:noFill/>
          <a:ln>
            <a:solidFill>
              <a:schemeClr val="accent1"/>
            </a:solidFill>
          </a:ln>
        </p:spPr>
        <p:txBody>
          <a:bodyPr wrap="square" rtlCol="0">
            <a:spAutoFit/>
          </a:bodyPr>
          <a:lstStyle/>
          <a:p>
            <a:pPr algn="ctr"/>
            <a:r>
              <a:rPr lang="en-US" dirty="0">
                <a:latin typeface="Arial" panose="020B0604020202020204" pitchFamily="34" charset="0"/>
                <a:cs typeface="Arial" panose="020B0604020202020204" pitchFamily="34" charset="0"/>
              </a:rPr>
              <a:t>A. C. Bushell, J. A. Anstey, N. Butchart, Y. </a:t>
            </a:r>
            <a:r>
              <a:rPr lang="en-US" dirty="0" err="1">
                <a:latin typeface="Arial" panose="020B0604020202020204" pitchFamily="34" charset="0"/>
                <a:cs typeface="Arial" panose="020B0604020202020204" pitchFamily="34" charset="0"/>
              </a:rPr>
              <a:t>Kawatani</a:t>
            </a:r>
            <a:r>
              <a:rPr lang="en-US" dirty="0">
                <a:latin typeface="Arial" panose="020B0604020202020204" pitchFamily="34" charset="0"/>
                <a:cs typeface="Arial" panose="020B0604020202020204" pitchFamily="34" charset="0"/>
              </a:rPr>
              <a:t>, S. M. Osprey, </a:t>
            </a:r>
            <a:r>
              <a:rPr lang="en-US" b="1" dirty="0">
                <a:latin typeface="Arial" panose="020B0604020202020204" pitchFamily="34" charset="0"/>
                <a:cs typeface="Arial" panose="020B0604020202020204" pitchFamily="34" charset="0"/>
              </a:rPr>
              <a:t>J. H. Richter </a:t>
            </a:r>
            <a:r>
              <a:rPr lang="en-US" dirty="0">
                <a:latin typeface="Arial" panose="020B0604020202020204" pitchFamily="34" charset="0"/>
                <a:cs typeface="Arial" panose="020B0604020202020204" pitchFamily="34" charset="0"/>
              </a:rPr>
              <a:t>and Others </a:t>
            </a:r>
            <a:r>
              <a:rPr lang="en-US" b="1" dirty="0">
                <a:latin typeface="Arial" panose="020B0604020202020204" pitchFamily="34" charset="0"/>
                <a:cs typeface="Arial" panose="020B0604020202020204" pitchFamily="34" charset="0"/>
              </a:rPr>
              <a:t>(2020):</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Quarterly Journal of the Royal Meteorological Society: </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Special Section QBO Modelling </a:t>
            </a:r>
            <a:r>
              <a:rPr lang="en-US" i="1" dirty="0" err="1">
                <a:latin typeface="Arial" panose="020B0604020202020204" pitchFamily="34" charset="0"/>
                <a:cs typeface="Arial" panose="020B0604020202020204" pitchFamily="34" charset="0"/>
              </a:rPr>
              <a:t>Intercomparison</a:t>
            </a:r>
            <a:r>
              <a:rPr lang="en-US" i="1" dirty="0">
                <a:latin typeface="Arial" panose="020B0604020202020204" pitchFamily="34" charset="0"/>
                <a:cs typeface="Arial" panose="020B0604020202020204" pitchFamily="34" charset="0"/>
              </a:rPr>
              <a:t>. </a:t>
            </a:r>
            <a:r>
              <a:rPr lang="en-US" b="1" dirty="0">
                <a:hlinkClick r:id="rId2"/>
              </a:rPr>
              <a:t>https://doi.org/10.1002/qj.3765</a:t>
            </a:r>
            <a:endParaRPr lang="en-US" sz="1600" dirty="0">
              <a:solidFill>
                <a:schemeClr val="accent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849261"/>
            <a:ext cx="6062056"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The quasi-biennial oscillation (QBO) of the tropical stratospheric</a:t>
            </a:r>
            <a:br>
              <a:rPr lang="en-US" sz="1400" dirty="0">
                <a:latin typeface="Arial"/>
                <a:cs typeface="Arial"/>
              </a:rPr>
            </a:br>
            <a:r>
              <a:rPr lang="en-US" sz="1400" dirty="0">
                <a:latin typeface="Arial"/>
                <a:cs typeface="Arial"/>
              </a:rPr>
              <a:t>winds is evaluated in thirteen atmosphere only general circulation models.</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714732"/>
            <a:ext cx="6046124" cy="984885"/>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Thirteen atmosphere general circulation models have performed simulations with observed (</a:t>
            </a:r>
            <a:r>
              <a:rPr lang="en-US" sz="1400" dirty="0" err="1">
                <a:latin typeface="Arial"/>
                <a:cs typeface="Arial"/>
              </a:rPr>
              <a:t>Exp</a:t>
            </a:r>
            <a:r>
              <a:rPr lang="en-US" sz="1400" dirty="0">
                <a:latin typeface="Arial"/>
                <a:cs typeface="Arial"/>
              </a:rPr>
              <a:t> 1) and annually repeating sea surface temperatures (</a:t>
            </a:r>
            <a:r>
              <a:rPr lang="en-US" sz="1400" dirty="0" err="1">
                <a:latin typeface="Arial"/>
                <a:cs typeface="Arial"/>
              </a:rPr>
              <a:t>Exp</a:t>
            </a:r>
            <a:r>
              <a:rPr lang="en-US" sz="1400" dirty="0">
                <a:latin typeface="Arial"/>
                <a:cs typeface="Arial"/>
              </a:rPr>
              <a:t> 2).</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82501" y="3834823"/>
            <a:ext cx="6077988" cy="2308324"/>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Models participating in </a:t>
            </a:r>
            <a:r>
              <a:rPr lang="en-US" sz="1400" dirty="0" err="1">
                <a:latin typeface="Arial"/>
                <a:cs typeface="Arial"/>
              </a:rPr>
              <a:t>QBOi</a:t>
            </a:r>
            <a:r>
              <a:rPr lang="en-US" sz="1400" dirty="0">
                <a:latin typeface="Arial"/>
                <a:cs typeface="Arial"/>
              </a:rPr>
              <a:t> in general reproduce well the observed QBO period and amplitude at 10 </a:t>
            </a:r>
            <a:r>
              <a:rPr lang="en-US" sz="1400" dirty="0" err="1">
                <a:latin typeface="Arial"/>
                <a:cs typeface="Arial"/>
              </a:rPr>
              <a:t>hPa</a:t>
            </a:r>
            <a:r>
              <a:rPr lang="en-US" sz="1400" dirty="0">
                <a:latin typeface="Arial"/>
                <a:cs typeface="Arial"/>
              </a:rPr>
              <a:t>. However, other metrics, such as meridional structure, and amplitudes at and below 50 </a:t>
            </a:r>
            <a:r>
              <a:rPr lang="en-US" sz="1400" dirty="0" err="1">
                <a:latin typeface="Arial"/>
                <a:cs typeface="Arial"/>
              </a:rPr>
              <a:t>hPa</a:t>
            </a:r>
            <a:r>
              <a:rPr lang="en-US" sz="1400" dirty="0">
                <a:latin typeface="Arial"/>
                <a:cs typeface="Arial"/>
              </a:rPr>
              <a:t> need improvement. </a:t>
            </a:r>
            <a:br>
              <a:rPr lang="en-US" sz="1400" dirty="0">
                <a:latin typeface="Arial"/>
                <a:cs typeface="Arial"/>
              </a:rPr>
            </a:br>
            <a:endParaRPr lang="en-US" sz="1400" dirty="0">
              <a:latin typeface="Arial"/>
              <a:cs typeface="Arial"/>
            </a:endParaRPr>
          </a:p>
          <a:p>
            <a:r>
              <a:rPr lang="en-US" sz="1400" dirty="0">
                <a:latin typeface="Arial"/>
                <a:cs typeface="Arial"/>
              </a:rPr>
              <a:t>Characteristics of the QBO are very similar whether or not the prescribed SSTs vary interannually. Mean QBO periods and variability are more sensitive to SSTs in models with parameterized gravity wave sources.</a:t>
            </a:r>
          </a:p>
          <a:p>
            <a:endParaRPr lang="en-US" sz="1600" b="1" i="1" dirty="0">
              <a:latin typeface="Arial"/>
              <a:cs typeface="Arial"/>
            </a:endParaRPr>
          </a:p>
        </p:txBody>
      </p:sp>
      <p:sp>
        <p:nvSpPr>
          <p:cNvPr id="2" name="Rectangle 1">
            <a:extLst>
              <a:ext uri="{FF2B5EF4-FFF2-40B4-BE49-F238E27FC236}">
                <a16:creationId xmlns:a16="http://schemas.microsoft.com/office/drawing/2014/main" id="{16A04C0D-F2A7-2E48-A033-B9D9AFAE447E}"/>
              </a:ext>
            </a:extLst>
          </p:cNvPr>
          <p:cNvSpPr/>
          <p:nvPr/>
        </p:nvSpPr>
        <p:spPr>
          <a:xfrm>
            <a:off x="6781627" y="5442287"/>
            <a:ext cx="4986337" cy="461665"/>
          </a:xfrm>
          <a:prstGeom prst="rect">
            <a:avLst/>
          </a:prstGeom>
        </p:spPr>
        <p:txBody>
          <a:bodyPr wrap="square">
            <a:spAutoFit/>
          </a:bodyPr>
          <a:lstStyle/>
          <a:p>
            <a:pPr algn="ctr"/>
            <a:r>
              <a:rPr lang="en-US" sz="1200" kern="100" dirty="0">
                <a:latin typeface="Times New Roman" panose="02020603050405020304" pitchFamily="18" charset="0"/>
                <a:ea typeface="PMingLiU" panose="02020500000000000000" pitchFamily="18" charset="-120"/>
              </a:rPr>
              <a:t>Distribution of QBO periods for </a:t>
            </a:r>
            <a:r>
              <a:rPr lang="en-US" sz="1200" kern="100" dirty="0" err="1">
                <a:latin typeface="Times New Roman" panose="02020603050405020304" pitchFamily="18" charset="0"/>
                <a:ea typeface="PMingLiU" panose="02020500000000000000" pitchFamily="18" charset="-120"/>
              </a:rPr>
              <a:t>QBOi</a:t>
            </a:r>
            <a:r>
              <a:rPr lang="en-US" sz="1200" kern="100" dirty="0">
                <a:latin typeface="Times New Roman" panose="02020603050405020304" pitchFamily="18" charset="0"/>
                <a:ea typeface="PMingLiU" panose="02020500000000000000" pitchFamily="18" charset="-120"/>
              </a:rPr>
              <a:t> </a:t>
            </a:r>
            <a:r>
              <a:rPr lang="en-US" sz="1200" kern="100" dirty="0" err="1">
                <a:latin typeface="Times New Roman" panose="02020603050405020304" pitchFamily="18" charset="0"/>
                <a:ea typeface="PMingLiU" panose="02020500000000000000" pitchFamily="18" charset="-120"/>
              </a:rPr>
              <a:t>Exp</a:t>
            </a:r>
            <a:r>
              <a:rPr lang="en-US" sz="1200" kern="100" dirty="0">
                <a:latin typeface="Times New Roman" panose="02020603050405020304" pitchFamily="18" charset="0"/>
                <a:ea typeface="PMingLiU" panose="02020500000000000000" pitchFamily="18" charset="-120"/>
              </a:rPr>
              <a:t> 1 (Yellow, observed SSTs), and </a:t>
            </a:r>
            <a:r>
              <a:rPr lang="en-US" sz="1200" kern="100" dirty="0" err="1">
                <a:latin typeface="Times New Roman" panose="02020603050405020304" pitchFamily="18" charset="0"/>
                <a:ea typeface="PMingLiU" panose="02020500000000000000" pitchFamily="18" charset="-120"/>
              </a:rPr>
              <a:t>Exp</a:t>
            </a:r>
            <a:r>
              <a:rPr lang="en-US" sz="1200" kern="100" dirty="0">
                <a:latin typeface="Times New Roman" panose="02020603050405020304" pitchFamily="18" charset="0"/>
                <a:ea typeface="PMingLiU" panose="02020500000000000000" pitchFamily="18" charset="-120"/>
              </a:rPr>
              <a:t> 2 (Grey, climatological SSTs). </a:t>
            </a:r>
            <a:r>
              <a:rPr lang="en-US" sz="1200" kern="100" dirty="0" err="1">
                <a:latin typeface="Times New Roman" panose="02020603050405020304" pitchFamily="18" charset="0"/>
                <a:ea typeface="PMingLiU" panose="02020500000000000000" pitchFamily="18" charset="-120"/>
              </a:rPr>
              <a:t>ERAi</a:t>
            </a:r>
            <a:r>
              <a:rPr lang="en-US" sz="1200" kern="100" dirty="0">
                <a:latin typeface="Times New Roman" panose="02020603050405020304" pitchFamily="18" charset="0"/>
                <a:ea typeface="PMingLiU" panose="02020500000000000000" pitchFamily="18" charset="-120"/>
              </a:rPr>
              <a:t> is shown in green.</a:t>
            </a:r>
            <a:endParaRPr lang="en-US" sz="1200" dirty="0"/>
          </a:p>
        </p:txBody>
      </p:sp>
      <p:pic>
        <p:nvPicPr>
          <p:cNvPr id="15" name="Picture 14">
            <a:extLst>
              <a:ext uri="{FF2B5EF4-FFF2-40B4-BE49-F238E27FC236}">
                <a16:creationId xmlns:a16="http://schemas.microsoft.com/office/drawing/2014/main" id="{E1FA245F-DD3D-9642-A577-9066AF72164D}"/>
              </a:ext>
            </a:extLst>
          </p:cNvPr>
          <p:cNvPicPr>
            <a:picLocks noChangeAspect="1"/>
          </p:cNvPicPr>
          <p:nvPr/>
        </p:nvPicPr>
        <p:blipFill>
          <a:blip r:embed="rId3"/>
          <a:stretch>
            <a:fillRect/>
          </a:stretch>
        </p:blipFill>
        <p:spPr>
          <a:xfrm>
            <a:off x="7111078" y="1956948"/>
            <a:ext cx="4327434" cy="3485339"/>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219</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PMingLiU</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36</cp:revision>
  <dcterms:created xsi:type="dcterms:W3CDTF">2017-08-29T22:43:04Z</dcterms:created>
  <dcterms:modified xsi:type="dcterms:W3CDTF">2020-04-08T18:07:50Z</dcterms:modified>
</cp:coreProperties>
</file>