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5"/>
  </p:notesMasterIdLst>
  <p:sldIdLst>
    <p:sldId id="256"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9" d="100"/>
          <a:sy n="99" d="100"/>
        </p:scale>
        <p:origin x="-53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070D69-898A-4632-A66F-A9B5EE563BFC}" type="datetimeFigureOut">
              <a:rPr lang="en-US" smtClean="0"/>
              <a:t>8/16/2017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F2654B-CCBD-44F1-B0D5-60D326E9AF4A}" type="slidenum">
              <a:rPr lang="en-US" smtClean="0"/>
              <a:t>‹#›</a:t>
            </a:fld>
            <a:endParaRPr lang="en-US"/>
          </a:p>
        </p:txBody>
      </p:sp>
    </p:spTree>
    <p:extLst>
      <p:ext uri="{BB962C8B-B14F-4D97-AF65-F5344CB8AC3E}">
        <p14:creationId xmlns:p14="http://schemas.microsoft.com/office/powerpoint/2010/main" val="2751699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charset="0"/>
                <a:ea typeface="Arial" charset="0"/>
                <a:cs typeface="Arial" charset="0"/>
              </a:defRPr>
            </a:lvl1pPr>
            <a:lvl2pPr marL="742950" indent="-285750" eaLnBrk="0" hangingPunct="0">
              <a:defRPr>
                <a:solidFill>
                  <a:schemeClr val="tx1"/>
                </a:solidFill>
                <a:latin typeface="Calibri" charset="0"/>
                <a:ea typeface="Arial" charset="0"/>
                <a:cs typeface="Arial" charset="0"/>
              </a:defRPr>
            </a:lvl2pPr>
            <a:lvl3pPr marL="1143000" indent="-228600" eaLnBrk="0" hangingPunct="0">
              <a:defRPr>
                <a:solidFill>
                  <a:schemeClr val="tx1"/>
                </a:solidFill>
                <a:latin typeface="Calibri" charset="0"/>
                <a:ea typeface="Arial" charset="0"/>
                <a:cs typeface="Arial" charset="0"/>
              </a:defRPr>
            </a:lvl3pPr>
            <a:lvl4pPr marL="1600200" indent="-228600" eaLnBrk="0" hangingPunct="0">
              <a:defRPr>
                <a:solidFill>
                  <a:schemeClr val="tx1"/>
                </a:solidFill>
                <a:latin typeface="Calibri" charset="0"/>
                <a:ea typeface="Arial" charset="0"/>
                <a:cs typeface="Arial" charset="0"/>
              </a:defRPr>
            </a:lvl4pPr>
            <a:lvl5pPr marL="2057400" indent="-228600" eaLnBrk="0" hangingPunct="0">
              <a:defRPr>
                <a:solidFill>
                  <a:schemeClr val="tx1"/>
                </a:solidFill>
                <a:latin typeface="Calibri" charset="0"/>
                <a:ea typeface="Arial" charset="0"/>
                <a:cs typeface="Arial" charset="0"/>
              </a:defRPr>
            </a:lvl5pPr>
            <a:lvl6pPr marL="2514600" indent="-228600" eaLnBrk="0" fontAlgn="base" hangingPunct="0">
              <a:spcBef>
                <a:spcPct val="0"/>
              </a:spcBef>
              <a:spcAft>
                <a:spcPct val="0"/>
              </a:spcAft>
              <a:defRPr>
                <a:solidFill>
                  <a:schemeClr val="tx1"/>
                </a:solidFill>
                <a:latin typeface="Calibri" charset="0"/>
                <a:ea typeface="Arial" charset="0"/>
                <a:cs typeface="Arial" charset="0"/>
              </a:defRPr>
            </a:lvl6pPr>
            <a:lvl7pPr marL="2971800" indent="-228600" eaLnBrk="0" fontAlgn="base" hangingPunct="0">
              <a:spcBef>
                <a:spcPct val="0"/>
              </a:spcBef>
              <a:spcAft>
                <a:spcPct val="0"/>
              </a:spcAft>
              <a:defRPr>
                <a:solidFill>
                  <a:schemeClr val="tx1"/>
                </a:solidFill>
                <a:latin typeface="Calibri" charset="0"/>
                <a:ea typeface="Arial" charset="0"/>
                <a:cs typeface="Arial" charset="0"/>
              </a:defRPr>
            </a:lvl7pPr>
            <a:lvl8pPr marL="3429000" indent="-228600" eaLnBrk="0" fontAlgn="base" hangingPunct="0">
              <a:spcBef>
                <a:spcPct val="0"/>
              </a:spcBef>
              <a:spcAft>
                <a:spcPct val="0"/>
              </a:spcAft>
              <a:defRPr>
                <a:solidFill>
                  <a:schemeClr val="tx1"/>
                </a:solidFill>
                <a:latin typeface="Calibri" charset="0"/>
                <a:ea typeface="Arial" charset="0"/>
                <a:cs typeface="Arial" charset="0"/>
              </a:defRPr>
            </a:lvl8pPr>
            <a:lvl9pPr marL="3886200" indent="-228600" eaLnBrk="0" fontAlgn="base" hangingPunct="0">
              <a:spcBef>
                <a:spcPct val="0"/>
              </a:spcBef>
              <a:spcAft>
                <a:spcPct val="0"/>
              </a:spcAft>
              <a:defRPr>
                <a:solidFill>
                  <a:schemeClr val="tx1"/>
                </a:solidFill>
                <a:latin typeface="Calibri" charset="0"/>
                <a:ea typeface="Arial" charset="0"/>
                <a:cs typeface="Arial" charset="0"/>
              </a:defRPr>
            </a:lvl9pPr>
          </a:lstStyle>
          <a:p>
            <a:pPr eaLnBrk="1" hangingPunct="1"/>
            <a:fld id="{CA99149D-F7A1-1840-B580-90FC2D43D402}" type="slidenum">
              <a:rPr lang="en-US" altLang="x-none"/>
              <a:pPr eaLnBrk="1" hangingPunct="1"/>
              <a:t>1</a:t>
            </a:fld>
            <a:endParaRPr lang="en-US" altLang="x-none"/>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x-none" sz="1000"/>
              <a:t>http://www.pnnl.gov/science/highlights/highlights.asp?division=749</a:t>
            </a:r>
          </a:p>
        </p:txBody>
      </p:sp>
    </p:spTree>
    <p:extLst>
      <p:ext uri="{BB962C8B-B14F-4D97-AF65-F5344CB8AC3E}">
        <p14:creationId xmlns:p14="http://schemas.microsoft.com/office/powerpoint/2010/main" val="1689994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smtClean="0"/>
              <a:t>Click icon to add table</a:t>
            </a:r>
            <a:endParaRPr lang="en-US" noProof="0" dirty="0" smtClean="0"/>
          </a:p>
        </p:txBody>
      </p:sp>
    </p:spTree>
    <p:extLst>
      <p:ext uri="{BB962C8B-B14F-4D97-AF65-F5344CB8AC3E}">
        <p14:creationId xmlns:p14="http://schemas.microsoft.com/office/powerpoint/2010/main" val="835589555"/>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x-none" smtClean="0"/>
              <a:t>Click to edit Master title style</a:t>
            </a:r>
            <a:endParaRPr lang="en-US" altLang="x-none"/>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x-none" smtClean="0"/>
              <a:t>Click to edit Master text styles</a:t>
            </a:r>
          </a:p>
          <a:p>
            <a:pPr lvl="1"/>
            <a:r>
              <a:rPr lang="en-US" altLang="x-none" smtClean="0"/>
              <a:t>Second level</a:t>
            </a:r>
          </a:p>
          <a:p>
            <a:pPr lvl="2"/>
            <a:r>
              <a:rPr lang="en-US" altLang="x-none" smtClean="0"/>
              <a:t>Third level</a:t>
            </a:r>
          </a:p>
          <a:p>
            <a:pPr lvl="3"/>
            <a:r>
              <a:rPr lang="en-US" altLang="x-none" smtClean="0"/>
              <a:t>Fourth level</a:t>
            </a:r>
          </a:p>
          <a:p>
            <a:pPr lvl="4"/>
            <a:r>
              <a:rPr lang="en-US" altLang="x-none" smtClean="0"/>
              <a:t>Fifth level</a:t>
            </a:r>
            <a:endParaRPr lang="en-US" altLang="x-non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pPr>
              <a:defRPr/>
            </a:pPr>
            <a:fld id="{A3750F74-A2A3-3B45-8B56-0F916E400DD2}" type="datetimeFigureOut">
              <a:rPr lang="en-US"/>
              <a:pPr>
                <a:defRPr/>
              </a:pPr>
              <a:t>8/16/2017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99B27950-634A-A54F-8E67-7EF78CC3A497}" type="slidenum">
              <a:rPr lang="en-US" altLang="x-none"/>
              <a:pPr/>
              <a:t>‹#›</a:t>
            </a:fld>
            <a:endParaRPr lang="en-US" altLang="x-none"/>
          </a:p>
        </p:txBody>
      </p:sp>
    </p:spTree>
    <p:extLst>
      <p:ext uri="{BB962C8B-B14F-4D97-AF65-F5344CB8AC3E}">
        <p14:creationId xmlns:p14="http://schemas.microsoft.com/office/powerpoint/2010/main" val="2509816111"/>
      </p:ext>
    </p:extLst>
  </p:cSld>
  <p:clrMap bg1="lt1" tx1="dk1" bg2="lt2" tx2="dk2" accent1="accent1" accent2="accent2" accent3="accent3" accent4="accent4" accent5="accent5" accent6="accent6" hlink="hlink" folHlink="folHlink"/>
  <p:sldLayoutIdLst>
    <p:sldLayoutId id="2147483649"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defRPr>
                <a:solidFill>
                  <a:schemeClr val="tx1"/>
                </a:solidFill>
                <a:latin typeface="Calibri" charset="0"/>
                <a:ea typeface="Arial" charset="0"/>
                <a:cs typeface="Arial" charset="0"/>
              </a:defRPr>
            </a:lvl1pPr>
            <a:lvl2pPr marL="742950" indent="-285750" eaLnBrk="0" hangingPunct="0">
              <a:defRPr>
                <a:solidFill>
                  <a:schemeClr val="tx1"/>
                </a:solidFill>
                <a:latin typeface="Calibri" charset="0"/>
                <a:ea typeface="Arial" charset="0"/>
                <a:cs typeface="Arial" charset="0"/>
              </a:defRPr>
            </a:lvl2pPr>
            <a:lvl3pPr marL="1143000" indent="-228600" eaLnBrk="0" hangingPunct="0">
              <a:defRPr>
                <a:solidFill>
                  <a:schemeClr val="tx1"/>
                </a:solidFill>
                <a:latin typeface="Calibri" charset="0"/>
                <a:ea typeface="Arial" charset="0"/>
                <a:cs typeface="Arial" charset="0"/>
              </a:defRPr>
            </a:lvl3pPr>
            <a:lvl4pPr marL="1600200" indent="-228600" eaLnBrk="0" hangingPunct="0">
              <a:defRPr>
                <a:solidFill>
                  <a:schemeClr val="tx1"/>
                </a:solidFill>
                <a:latin typeface="Calibri" charset="0"/>
                <a:ea typeface="Arial" charset="0"/>
                <a:cs typeface="Arial" charset="0"/>
              </a:defRPr>
            </a:lvl4pPr>
            <a:lvl5pPr marL="2057400" indent="-228600" eaLnBrk="0" hangingPunct="0">
              <a:defRPr>
                <a:solidFill>
                  <a:schemeClr val="tx1"/>
                </a:solidFill>
                <a:latin typeface="Calibri" charset="0"/>
                <a:ea typeface="Arial" charset="0"/>
                <a:cs typeface="Arial" charset="0"/>
              </a:defRPr>
            </a:lvl5pPr>
            <a:lvl6pPr marL="2514600" indent="-228600" eaLnBrk="0" fontAlgn="base" hangingPunct="0">
              <a:spcBef>
                <a:spcPct val="0"/>
              </a:spcBef>
              <a:spcAft>
                <a:spcPct val="0"/>
              </a:spcAft>
              <a:defRPr>
                <a:solidFill>
                  <a:schemeClr val="tx1"/>
                </a:solidFill>
                <a:latin typeface="Calibri" charset="0"/>
                <a:ea typeface="Arial" charset="0"/>
                <a:cs typeface="Arial" charset="0"/>
              </a:defRPr>
            </a:lvl6pPr>
            <a:lvl7pPr marL="2971800" indent="-228600" eaLnBrk="0" fontAlgn="base" hangingPunct="0">
              <a:spcBef>
                <a:spcPct val="0"/>
              </a:spcBef>
              <a:spcAft>
                <a:spcPct val="0"/>
              </a:spcAft>
              <a:defRPr>
                <a:solidFill>
                  <a:schemeClr val="tx1"/>
                </a:solidFill>
                <a:latin typeface="Calibri" charset="0"/>
                <a:ea typeface="Arial" charset="0"/>
                <a:cs typeface="Arial" charset="0"/>
              </a:defRPr>
            </a:lvl7pPr>
            <a:lvl8pPr marL="3429000" indent="-228600" eaLnBrk="0" fontAlgn="base" hangingPunct="0">
              <a:spcBef>
                <a:spcPct val="0"/>
              </a:spcBef>
              <a:spcAft>
                <a:spcPct val="0"/>
              </a:spcAft>
              <a:defRPr>
                <a:solidFill>
                  <a:schemeClr val="tx1"/>
                </a:solidFill>
                <a:latin typeface="Calibri" charset="0"/>
                <a:ea typeface="Arial" charset="0"/>
                <a:cs typeface="Arial" charset="0"/>
              </a:defRPr>
            </a:lvl8pPr>
            <a:lvl9pPr marL="3886200" indent="-228600" eaLnBrk="0" fontAlgn="base" hangingPunct="0">
              <a:spcBef>
                <a:spcPct val="0"/>
              </a:spcBef>
              <a:spcAft>
                <a:spcPct val="0"/>
              </a:spcAft>
              <a:defRPr>
                <a:solidFill>
                  <a:schemeClr val="tx1"/>
                </a:solidFill>
                <a:latin typeface="Calibri" charset="0"/>
                <a:ea typeface="Arial" charset="0"/>
                <a:cs typeface="Arial" charset="0"/>
              </a:defRPr>
            </a:lvl9pPr>
          </a:lstStyle>
          <a:p>
            <a:pPr algn="ctr" eaLnBrk="1" hangingPunct="1">
              <a:spcBef>
                <a:spcPct val="15000"/>
              </a:spcBef>
            </a:pPr>
            <a:endParaRPr lang="x-none" altLang="x-none" sz="1600"/>
          </a:p>
        </p:txBody>
      </p:sp>
      <p:sp>
        <p:nvSpPr>
          <p:cNvPr id="3075" name="Rectangle 4"/>
          <p:cNvSpPr>
            <a:spLocks noChangeArrowheads="1"/>
          </p:cNvSpPr>
          <p:nvPr/>
        </p:nvSpPr>
        <p:spPr bwMode="auto">
          <a:xfrm>
            <a:off x="78128" y="914399"/>
            <a:ext cx="4189071" cy="5781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b="1" dirty="0">
                <a:latin typeface="Calibri" pitchFamily="34" charset="0"/>
                <a:ea typeface="+mn-ea"/>
                <a:cs typeface="Arial" pitchFamily="34" charset="0"/>
              </a:rPr>
              <a:t>Objective</a:t>
            </a:r>
          </a:p>
          <a:p>
            <a:pPr marL="285750" indent="-285750">
              <a:spcBef>
                <a:spcPct val="15000"/>
              </a:spcBef>
              <a:buFont typeface="Arial" pitchFamily="34" charset="0"/>
              <a:buChar char="●"/>
              <a:defRPr/>
            </a:pPr>
            <a:r>
              <a:rPr lang="en-US" sz="1600" dirty="0" smtClean="0">
                <a:latin typeface="Calibri" pitchFamily="34" charset="0"/>
                <a:ea typeface="+mn-ea"/>
                <a:cs typeface="Arial" pitchFamily="34" charset="0"/>
              </a:rPr>
              <a:t>Separate sea spray particles produced from film drops and jet drops, and identify chemical and physical differences</a:t>
            </a:r>
            <a:endParaRPr lang="en-US" sz="1600" dirty="0">
              <a:latin typeface="Calibri" pitchFamily="34" charset="0"/>
              <a:ea typeface="+mn-ea"/>
              <a:cs typeface="Arial" pitchFamily="34" charset="0"/>
            </a:endParaRPr>
          </a:p>
          <a:p>
            <a:pPr marL="231775" indent="-231775" algn="ctr">
              <a:spcBef>
                <a:spcPct val="15000"/>
              </a:spcBef>
              <a:defRPr/>
            </a:pPr>
            <a:r>
              <a:rPr lang="en-US" b="1" dirty="0">
                <a:latin typeface="Calibri" pitchFamily="34" charset="0"/>
                <a:ea typeface="+mn-ea"/>
                <a:cs typeface="Arial" pitchFamily="34" charset="0"/>
              </a:rPr>
              <a:t>Approach</a:t>
            </a:r>
            <a:endParaRPr lang="en-US" sz="1600" b="1" dirty="0">
              <a:latin typeface="Calibri" pitchFamily="34" charset="0"/>
              <a:ea typeface="+mn-ea"/>
              <a:cs typeface="Arial" pitchFamily="34" charset="0"/>
            </a:endParaRPr>
          </a:p>
          <a:p>
            <a:pPr marL="285750" indent="-285750">
              <a:spcBef>
                <a:spcPct val="15000"/>
              </a:spcBef>
              <a:buFont typeface="Arial" pitchFamily="34" charset="0"/>
              <a:buChar char="●"/>
              <a:defRPr/>
            </a:pPr>
            <a:r>
              <a:rPr lang="en-US" sz="1600" dirty="0" smtClean="0">
                <a:latin typeface="Calibri" pitchFamily="34" charset="0"/>
                <a:ea typeface="+mn-ea"/>
                <a:cs typeface="Arial" pitchFamily="34" charset="0"/>
              </a:rPr>
              <a:t>Produce a distribution of bubbles through the electrolysis of seawater</a:t>
            </a:r>
          </a:p>
          <a:p>
            <a:pPr marL="285750" indent="-285750">
              <a:spcBef>
                <a:spcPct val="15000"/>
              </a:spcBef>
              <a:buFont typeface="Arial" pitchFamily="34" charset="0"/>
              <a:buChar char="●"/>
              <a:defRPr/>
            </a:pPr>
            <a:r>
              <a:rPr lang="en-US" sz="1600" dirty="0" smtClean="0">
                <a:latin typeface="Calibri" pitchFamily="34" charset="0"/>
                <a:ea typeface="+mn-ea"/>
                <a:cs typeface="Arial" pitchFamily="34" charset="0"/>
              </a:rPr>
              <a:t>Q</a:t>
            </a:r>
            <a:r>
              <a:rPr lang="en-US" sz="1600" dirty="0" smtClean="0"/>
              <a:t>uantify the relative </a:t>
            </a:r>
            <a:r>
              <a:rPr lang="en-US" sz="1600" dirty="0"/>
              <a:t>contributions of jet and film drops to total </a:t>
            </a:r>
            <a:r>
              <a:rPr lang="en-US" sz="1600" dirty="0" err="1"/>
              <a:t>submicrometer</a:t>
            </a:r>
            <a:r>
              <a:rPr lang="en-US" sz="1600" dirty="0"/>
              <a:t> </a:t>
            </a:r>
            <a:r>
              <a:rPr lang="en-US" sz="1600" dirty="0" smtClean="0"/>
              <a:t>sea spray particles</a:t>
            </a:r>
            <a:endParaRPr lang="en-US" sz="1600" strike="sngStrike" dirty="0" smtClean="0"/>
          </a:p>
          <a:p>
            <a:pPr algn="ctr">
              <a:spcBef>
                <a:spcPct val="15000"/>
              </a:spcBef>
              <a:defRPr/>
            </a:pPr>
            <a:r>
              <a:rPr lang="en-US" altLang="x-none" b="1" dirty="0" smtClean="0">
                <a:latin typeface="Calibri" pitchFamily="34" charset="0"/>
                <a:ea typeface="+mn-ea"/>
                <a:cs typeface="Arial" pitchFamily="34" charset="0"/>
              </a:rPr>
              <a:t>Impact</a:t>
            </a:r>
          </a:p>
          <a:p>
            <a:pPr marL="285750" indent="-285750" eaLnBrk="1" hangingPunct="1">
              <a:spcBef>
                <a:spcPct val="15000"/>
              </a:spcBef>
              <a:buFont typeface="Arial" pitchFamily="34" charset="0"/>
              <a:buChar char="●"/>
              <a:defRPr/>
            </a:pPr>
            <a:r>
              <a:rPr lang="en-US" sz="1600" dirty="0" smtClean="0">
                <a:latin typeface="Calibri" pitchFamily="34" charset="0"/>
                <a:ea typeface="+mn-ea"/>
                <a:cs typeface="Arial" pitchFamily="34" charset="0"/>
              </a:rPr>
              <a:t>Jet drops </a:t>
            </a:r>
            <a:r>
              <a:rPr lang="en-US" sz="1600" dirty="0">
                <a:latin typeface="Calibri" pitchFamily="34" charset="0"/>
                <a:ea typeface="+mn-ea"/>
                <a:cs typeface="Arial" pitchFamily="34" charset="0"/>
              </a:rPr>
              <a:t>formed from ocean bubbles contribute a larger fraction of small sea spray particles than </a:t>
            </a:r>
            <a:r>
              <a:rPr lang="en-US" sz="1600" dirty="0" smtClean="0">
                <a:latin typeface="Calibri" pitchFamily="34" charset="0"/>
                <a:ea typeface="+mn-ea"/>
                <a:cs typeface="Arial" pitchFamily="34" charset="0"/>
              </a:rPr>
              <a:t>previously thought</a:t>
            </a:r>
            <a:endParaRPr lang="en-US" sz="1600" dirty="0">
              <a:latin typeface="Calibri" pitchFamily="34" charset="0"/>
              <a:ea typeface="+mn-ea"/>
              <a:cs typeface="Arial" pitchFamily="34" charset="0"/>
            </a:endParaRPr>
          </a:p>
          <a:p>
            <a:pPr marL="285750" indent="-285750">
              <a:spcBef>
                <a:spcPct val="15000"/>
              </a:spcBef>
              <a:buFont typeface="Arial" pitchFamily="34" charset="0"/>
              <a:buChar char="●"/>
              <a:defRPr/>
            </a:pPr>
            <a:r>
              <a:rPr lang="en-US" sz="1600" dirty="0" smtClean="0">
                <a:latin typeface="Calibri" pitchFamily="34" charset="0"/>
                <a:cs typeface="Arial" pitchFamily="34" charset="0"/>
              </a:rPr>
              <a:t>Film drops more efficiently transfer total organic matter, while jet drops more efficiently transfer ice-nucleating </a:t>
            </a:r>
            <a:r>
              <a:rPr lang="en-US" sz="1600" dirty="0" smtClean="0">
                <a:latin typeface="Calibri" pitchFamily="34" charset="0"/>
                <a:cs typeface="Arial" pitchFamily="34" charset="0"/>
              </a:rPr>
              <a:t>particles</a:t>
            </a:r>
          </a:p>
          <a:p>
            <a:pPr marL="285750" indent="-285750">
              <a:spcBef>
                <a:spcPct val="15000"/>
              </a:spcBef>
              <a:buFont typeface="Arial" pitchFamily="34" charset="0"/>
              <a:buChar char="●"/>
              <a:defRPr/>
            </a:pPr>
            <a:r>
              <a:rPr lang="en-US" sz="1600" dirty="0" smtClean="0">
                <a:latin typeface="Calibri" pitchFamily="34" charset="0"/>
                <a:cs typeface="Arial" pitchFamily="34" charset="0"/>
              </a:rPr>
              <a:t>Earth system models will need to distinguish  between jet and film drops to accurately represent both the cloud- and ice-nucleating  particles emitted in sea spray</a:t>
            </a:r>
            <a:endParaRPr lang="en-US" sz="1600" dirty="0">
              <a:latin typeface="Calibri" pitchFamily="34" charset="0"/>
              <a:cs typeface="Arial" pitchFamily="34" charset="0"/>
            </a:endParaRPr>
          </a:p>
        </p:txBody>
      </p:sp>
      <p:sp>
        <p:nvSpPr>
          <p:cNvPr id="3077" name="Text Box 6"/>
          <p:cNvSpPr txBox="1">
            <a:spLocks noChangeArrowheads="1"/>
          </p:cNvSpPr>
          <p:nvPr/>
        </p:nvSpPr>
        <p:spPr bwMode="auto">
          <a:xfrm>
            <a:off x="4571998" y="5796947"/>
            <a:ext cx="4388027" cy="861774"/>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Calibri" charset="0"/>
                <a:ea typeface="Arial" charset="0"/>
                <a:cs typeface="Arial" charset="0"/>
              </a:defRPr>
            </a:lvl1pPr>
            <a:lvl2pPr marL="742950" indent="-285750" eaLnBrk="0" hangingPunct="0">
              <a:defRPr>
                <a:solidFill>
                  <a:schemeClr val="tx1"/>
                </a:solidFill>
                <a:latin typeface="Calibri" charset="0"/>
                <a:ea typeface="Arial" charset="0"/>
                <a:cs typeface="Arial" charset="0"/>
              </a:defRPr>
            </a:lvl2pPr>
            <a:lvl3pPr marL="1143000" indent="-228600" eaLnBrk="0" hangingPunct="0">
              <a:defRPr>
                <a:solidFill>
                  <a:schemeClr val="tx1"/>
                </a:solidFill>
                <a:latin typeface="Calibri" charset="0"/>
                <a:ea typeface="Arial" charset="0"/>
                <a:cs typeface="Arial" charset="0"/>
              </a:defRPr>
            </a:lvl3pPr>
            <a:lvl4pPr marL="1600200" indent="-228600" eaLnBrk="0" hangingPunct="0">
              <a:defRPr>
                <a:solidFill>
                  <a:schemeClr val="tx1"/>
                </a:solidFill>
                <a:latin typeface="Calibri" charset="0"/>
                <a:ea typeface="Arial" charset="0"/>
                <a:cs typeface="Arial" charset="0"/>
              </a:defRPr>
            </a:lvl4pPr>
            <a:lvl5pPr marL="2057400" indent="-228600" eaLnBrk="0" hangingPunct="0">
              <a:defRPr>
                <a:solidFill>
                  <a:schemeClr val="tx1"/>
                </a:solidFill>
                <a:latin typeface="Calibri" charset="0"/>
                <a:ea typeface="Arial" charset="0"/>
                <a:cs typeface="Arial" charset="0"/>
              </a:defRPr>
            </a:lvl5pPr>
            <a:lvl6pPr marL="2514600" indent="-228600" eaLnBrk="0" fontAlgn="base" hangingPunct="0">
              <a:spcBef>
                <a:spcPct val="0"/>
              </a:spcBef>
              <a:spcAft>
                <a:spcPct val="0"/>
              </a:spcAft>
              <a:defRPr>
                <a:solidFill>
                  <a:schemeClr val="tx1"/>
                </a:solidFill>
                <a:latin typeface="Calibri" charset="0"/>
                <a:ea typeface="Arial" charset="0"/>
                <a:cs typeface="Arial" charset="0"/>
              </a:defRPr>
            </a:lvl6pPr>
            <a:lvl7pPr marL="2971800" indent="-228600" eaLnBrk="0" fontAlgn="base" hangingPunct="0">
              <a:spcBef>
                <a:spcPct val="0"/>
              </a:spcBef>
              <a:spcAft>
                <a:spcPct val="0"/>
              </a:spcAft>
              <a:defRPr>
                <a:solidFill>
                  <a:schemeClr val="tx1"/>
                </a:solidFill>
                <a:latin typeface="Calibri" charset="0"/>
                <a:ea typeface="Arial" charset="0"/>
                <a:cs typeface="Arial" charset="0"/>
              </a:defRPr>
            </a:lvl7pPr>
            <a:lvl8pPr marL="3429000" indent="-228600" eaLnBrk="0" fontAlgn="base" hangingPunct="0">
              <a:spcBef>
                <a:spcPct val="0"/>
              </a:spcBef>
              <a:spcAft>
                <a:spcPct val="0"/>
              </a:spcAft>
              <a:defRPr>
                <a:solidFill>
                  <a:schemeClr val="tx1"/>
                </a:solidFill>
                <a:latin typeface="Calibri" charset="0"/>
                <a:ea typeface="Arial" charset="0"/>
                <a:cs typeface="Arial" charset="0"/>
              </a:defRPr>
            </a:lvl8pPr>
            <a:lvl9pPr marL="3886200" indent="-228600" eaLnBrk="0" fontAlgn="base" hangingPunct="0">
              <a:spcBef>
                <a:spcPct val="0"/>
              </a:spcBef>
              <a:spcAft>
                <a:spcPct val="0"/>
              </a:spcAft>
              <a:defRPr>
                <a:solidFill>
                  <a:schemeClr val="tx1"/>
                </a:solidFill>
                <a:latin typeface="Calibri" charset="0"/>
                <a:ea typeface="Arial" charset="0"/>
                <a:cs typeface="Arial" charset="0"/>
              </a:defRPr>
            </a:lvl9pPr>
          </a:lstStyle>
          <a:p>
            <a:pPr eaLnBrk="1" hangingPunct="1"/>
            <a:r>
              <a:rPr lang="en-US" sz="1000" dirty="0">
                <a:solidFill>
                  <a:srgbClr val="000000"/>
                </a:solidFill>
                <a:latin typeface="+mn-lt"/>
              </a:rPr>
              <a:t>Wang X, GB Deane, KA Moore, OS Ryder, MD Stokes, CM Beall, DB Collins, MV Santander, SM Burrows, CM Sultana, and KA Prather. 2017. “The Role of Jet and Film Drops in Controlling the Mixing State of Submicron Sea Spray Aerosol Particles.” </a:t>
            </a:r>
            <a:r>
              <a:rPr lang="en-US" sz="1000" i="1" dirty="0">
                <a:solidFill>
                  <a:srgbClr val="000000"/>
                </a:solidFill>
                <a:latin typeface="+mn-lt"/>
              </a:rPr>
              <a:t>Proceedings of the National Academy of Sciences</a:t>
            </a:r>
            <a:r>
              <a:rPr lang="en-US" sz="1000" dirty="0">
                <a:solidFill>
                  <a:srgbClr val="000000"/>
                </a:solidFill>
                <a:latin typeface="+mn-lt"/>
              </a:rPr>
              <a:t> 114(27):6978-6983.</a:t>
            </a:r>
            <a:r>
              <a:rPr lang="en-US" altLang="x-none" sz="1000" dirty="0">
                <a:solidFill>
                  <a:srgbClr val="000000"/>
                </a:solidFill>
                <a:latin typeface="+mn-lt"/>
              </a:rPr>
              <a:t> </a:t>
            </a:r>
            <a:r>
              <a:rPr lang="en-US" sz="1000" dirty="0">
                <a:solidFill>
                  <a:srgbClr val="000000"/>
                </a:solidFill>
                <a:latin typeface="+mn-lt"/>
              </a:rPr>
              <a:t>DOI: 10.1073/pnas.1702420114</a:t>
            </a:r>
            <a:endParaRPr lang="en-US" altLang="x-none" sz="1000" dirty="0">
              <a:solidFill>
                <a:srgbClr val="000000"/>
              </a:solidFill>
              <a:latin typeface="+mn-lt"/>
            </a:endParaRPr>
          </a:p>
        </p:txBody>
      </p:sp>
      <p:sp>
        <p:nvSpPr>
          <p:cNvPr id="3078" name="TextBox 9"/>
          <p:cNvSpPr txBox="1">
            <a:spLocks noChangeArrowheads="1"/>
          </p:cNvSpPr>
          <p:nvPr/>
        </p:nvSpPr>
        <p:spPr bwMode="auto">
          <a:xfrm>
            <a:off x="4543422" y="4884695"/>
            <a:ext cx="4445178"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charset="0"/>
                <a:ea typeface="Arial" charset="0"/>
                <a:cs typeface="Arial" charset="0"/>
              </a:defRPr>
            </a:lvl1pPr>
            <a:lvl2pPr marL="742950" indent="-285750" eaLnBrk="0" hangingPunct="0">
              <a:defRPr>
                <a:solidFill>
                  <a:schemeClr val="tx1"/>
                </a:solidFill>
                <a:latin typeface="Calibri" charset="0"/>
                <a:ea typeface="Arial" charset="0"/>
                <a:cs typeface="Arial" charset="0"/>
              </a:defRPr>
            </a:lvl2pPr>
            <a:lvl3pPr marL="1143000" indent="-228600" eaLnBrk="0" hangingPunct="0">
              <a:defRPr>
                <a:solidFill>
                  <a:schemeClr val="tx1"/>
                </a:solidFill>
                <a:latin typeface="Calibri" charset="0"/>
                <a:ea typeface="Arial" charset="0"/>
                <a:cs typeface="Arial" charset="0"/>
              </a:defRPr>
            </a:lvl3pPr>
            <a:lvl4pPr marL="1600200" indent="-228600" eaLnBrk="0" hangingPunct="0">
              <a:defRPr>
                <a:solidFill>
                  <a:schemeClr val="tx1"/>
                </a:solidFill>
                <a:latin typeface="Calibri" charset="0"/>
                <a:ea typeface="Arial" charset="0"/>
                <a:cs typeface="Arial" charset="0"/>
              </a:defRPr>
            </a:lvl4pPr>
            <a:lvl5pPr marL="2057400" indent="-228600" eaLnBrk="0" hangingPunct="0">
              <a:defRPr>
                <a:solidFill>
                  <a:schemeClr val="tx1"/>
                </a:solidFill>
                <a:latin typeface="Calibri" charset="0"/>
                <a:ea typeface="Arial" charset="0"/>
                <a:cs typeface="Arial" charset="0"/>
              </a:defRPr>
            </a:lvl5pPr>
            <a:lvl6pPr marL="2514600" indent="-228600" eaLnBrk="0" fontAlgn="base" hangingPunct="0">
              <a:spcBef>
                <a:spcPct val="0"/>
              </a:spcBef>
              <a:spcAft>
                <a:spcPct val="0"/>
              </a:spcAft>
              <a:defRPr>
                <a:solidFill>
                  <a:schemeClr val="tx1"/>
                </a:solidFill>
                <a:latin typeface="Calibri" charset="0"/>
                <a:ea typeface="Arial" charset="0"/>
                <a:cs typeface="Arial" charset="0"/>
              </a:defRPr>
            </a:lvl6pPr>
            <a:lvl7pPr marL="2971800" indent="-228600" eaLnBrk="0" fontAlgn="base" hangingPunct="0">
              <a:spcBef>
                <a:spcPct val="0"/>
              </a:spcBef>
              <a:spcAft>
                <a:spcPct val="0"/>
              </a:spcAft>
              <a:defRPr>
                <a:solidFill>
                  <a:schemeClr val="tx1"/>
                </a:solidFill>
                <a:latin typeface="Calibri" charset="0"/>
                <a:ea typeface="Arial" charset="0"/>
                <a:cs typeface="Arial" charset="0"/>
              </a:defRPr>
            </a:lvl7pPr>
            <a:lvl8pPr marL="3429000" indent="-228600" eaLnBrk="0" fontAlgn="base" hangingPunct="0">
              <a:spcBef>
                <a:spcPct val="0"/>
              </a:spcBef>
              <a:spcAft>
                <a:spcPct val="0"/>
              </a:spcAft>
              <a:defRPr>
                <a:solidFill>
                  <a:schemeClr val="tx1"/>
                </a:solidFill>
                <a:latin typeface="Calibri" charset="0"/>
                <a:ea typeface="Arial" charset="0"/>
                <a:cs typeface="Arial" charset="0"/>
              </a:defRPr>
            </a:lvl8pPr>
            <a:lvl9pPr marL="3886200" indent="-228600" eaLnBrk="0" fontAlgn="base" hangingPunct="0">
              <a:spcBef>
                <a:spcPct val="0"/>
              </a:spcBef>
              <a:spcAft>
                <a:spcPct val="0"/>
              </a:spcAft>
              <a:defRPr>
                <a:solidFill>
                  <a:schemeClr val="tx1"/>
                </a:solidFill>
                <a:latin typeface="Calibri" charset="0"/>
                <a:ea typeface="Arial" charset="0"/>
                <a:cs typeface="Arial" charset="0"/>
              </a:defRPr>
            </a:lvl9pPr>
          </a:lstStyle>
          <a:p>
            <a:pPr eaLnBrk="1" hangingPunct="1"/>
            <a:r>
              <a:rPr lang="en-US" altLang="x-none" sz="1200" b="1" smtClean="0">
                <a:solidFill>
                  <a:srgbClr val="0000FF"/>
                </a:solidFill>
                <a:latin typeface="Arial" charset="0"/>
              </a:rPr>
              <a:t>Sea </a:t>
            </a:r>
            <a:r>
              <a:rPr lang="en-US" altLang="x-none" sz="1200" b="1" dirty="0">
                <a:solidFill>
                  <a:srgbClr val="0000FF"/>
                </a:solidFill>
                <a:latin typeface="Arial" charset="0"/>
              </a:rPr>
              <a:t>spray particles in the atmosphere are produced </a:t>
            </a:r>
            <a:r>
              <a:rPr lang="en-US" altLang="x-none" sz="1200" b="1" dirty="0" smtClean="0">
                <a:solidFill>
                  <a:srgbClr val="0000FF"/>
                </a:solidFill>
                <a:latin typeface="Arial" charset="0"/>
              </a:rPr>
              <a:t>from </a:t>
            </a:r>
            <a:r>
              <a:rPr lang="en-US" altLang="x-none" sz="1200" b="1" dirty="0">
                <a:solidFill>
                  <a:srgbClr val="0000FF"/>
                </a:solidFill>
                <a:latin typeface="Arial" charset="0"/>
              </a:rPr>
              <a:t>film drops or jet </a:t>
            </a:r>
            <a:r>
              <a:rPr lang="en-US" altLang="x-none" sz="1200" b="1" dirty="0" smtClean="0">
                <a:solidFill>
                  <a:srgbClr val="0000FF"/>
                </a:solidFill>
                <a:latin typeface="Arial" charset="0"/>
              </a:rPr>
              <a:t>drops. </a:t>
            </a:r>
            <a:r>
              <a:rPr lang="en-US" sz="1200" b="1" dirty="0" smtClean="0">
                <a:solidFill>
                  <a:srgbClr val="0000FF"/>
                </a:solidFill>
                <a:latin typeface="Arial" charset="0"/>
              </a:rPr>
              <a:t>The </a:t>
            </a:r>
            <a:r>
              <a:rPr lang="en-US" sz="1200" b="1" dirty="0">
                <a:solidFill>
                  <a:srgbClr val="0000FF"/>
                </a:solidFill>
                <a:latin typeface="Arial" charset="0"/>
              </a:rPr>
              <a:t>graph shows that </a:t>
            </a:r>
            <a:r>
              <a:rPr lang="en-US" sz="1200" b="1" dirty="0" smtClean="0">
                <a:solidFill>
                  <a:srgbClr val="0000FF"/>
                </a:solidFill>
                <a:latin typeface="Arial" charset="0"/>
              </a:rPr>
              <a:t>while film </a:t>
            </a:r>
            <a:r>
              <a:rPr lang="en-US" sz="1200" b="1" dirty="0">
                <a:solidFill>
                  <a:srgbClr val="0000FF"/>
                </a:solidFill>
                <a:latin typeface="Arial" charset="0"/>
              </a:rPr>
              <a:t>drops (black dots) contain </a:t>
            </a:r>
            <a:r>
              <a:rPr lang="en-US" sz="1200" b="1" dirty="0" smtClean="0">
                <a:solidFill>
                  <a:srgbClr val="0000FF"/>
                </a:solidFill>
                <a:latin typeface="Arial" charset="0"/>
              </a:rPr>
              <a:t>a </a:t>
            </a:r>
            <a:r>
              <a:rPr lang="en-US" sz="1200" b="1" dirty="0">
                <a:solidFill>
                  <a:srgbClr val="0000FF"/>
                </a:solidFill>
                <a:latin typeface="Arial" charset="0"/>
              </a:rPr>
              <a:t>greater proportion of organic matter than jet drops (blue </a:t>
            </a:r>
            <a:r>
              <a:rPr lang="en-US" sz="1200" b="1" dirty="0" smtClean="0">
                <a:solidFill>
                  <a:srgbClr val="0000FF"/>
                </a:solidFill>
                <a:latin typeface="Arial" charset="0"/>
              </a:rPr>
              <a:t>squares), </a:t>
            </a:r>
            <a:r>
              <a:rPr lang="en-US" sz="1200" b="1" dirty="0">
                <a:solidFill>
                  <a:srgbClr val="0000FF"/>
                </a:solidFill>
                <a:latin typeface="Arial" charset="0"/>
              </a:rPr>
              <a:t>jet drops are larger.</a:t>
            </a:r>
          </a:p>
        </p:txBody>
      </p:sp>
      <p:sp>
        <p:nvSpPr>
          <p:cNvPr id="3079" name="Rectangle 2"/>
          <p:cNvSpPr>
            <a:spLocks noChangeArrowheads="1"/>
          </p:cNvSpPr>
          <p:nvPr/>
        </p:nvSpPr>
        <p:spPr bwMode="auto">
          <a:xfrm>
            <a:off x="4419600" y="4405596"/>
            <a:ext cx="4724400" cy="1614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1313" indent="-287338" eaLnBrk="0" hangingPunct="0">
              <a:tabLst>
                <a:tab pos="338138" algn="l"/>
              </a:tabLst>
              <a:defRPr>
                <a:solidFill>
                  <a:schemeClr val="tx1"/>
                </a:solidFill>
                <a:latin typeface="Calibri" charset="0"/>
                <a:ea typeface="Arial" charset="0"/>
                <a:cs typeface="Arial" charset="0"/>
              </a:defRPr>
            </a:lvl1pPr>
            <a:lvl2pPr marL="742950" indent="-285750" eaLnBrk="0" hangingPunct="0">
              <a:tabLst>
                <a:tab pos="338138" algn="l"/>
              </a:tabLst>
              <a:defRPr>
                <a:solidFill>
                  <a:schemeClr val="tx1"/>
                </a:solidFill>
                <a:latin typeface="Calibri" charset="0"/>
                <a:ea typeface="Arial" charset="0"/>
                <a:cs typeface="Arial" charset="0"/>
              </a:defRPr>
            </a:lvl2pPr>
            <a:lvl3pPr marL="1143000" indent="-228600" eaLnBrk="0" hangingPunct="0">
              <a:tabLst>
                <a:tab pos="338138" algn="l"/>
              </a:tabLst>
              <a:defRPr>
                <a:solidFill>
                  <a:schemeClr val="tx1"/>
                </a:solidFill>
                <a:latin typeface="Calibri" charset="0"/>
                <a:ea typeface="Arial" charset="0"/>
                <a:cs typeface="Arial" charset="0"/>
              </a:defRPr>
            </a:lvl3pPr>
            <a:lvl4pPr marL="1600200" indent="-228600" eaLnBrk="0" hangingPunct="0">
              <a:tabLst>
                <a:tab pos="338138" algn="l"/>
              </a:tabLst>
              <a:defRPr>
                <a:solidFill>
                  <a:schemeClr val="tx1"/>
                </a:solidFill>
                <a:latin typeface="Calibri" charset="0"/>
                <a:ea typeface="Arial" charset="0"/>
                <a:cs typeface="Arial" charset="0"/>
              </a:defRPr>
            </a:lvl4pPr>
            <a:lvl5pPr marL="2057400" indent="-228600" eaLnBrk="0" hangingPunct="0">
              <a:tabLst>
                <a:tab pos="338138" algn="l"/>
              </a:tabLst>
              <a:defRPr>
                <a:solidFill>
                  <a:schemeClr val="tx1"/>
                </a:solidFill>
                <a:latin typeface="Calibri" charset="0"/>
                <a:ea typeface="Arial" charset="0"/>
                <a:cs typeface="Arial" charset="0"/>
              </a:defRPr>
            </a:lvl5pPr>
            <a:lvl6pPr marL="2514600" indent="-228600" eaLnBrk="0" fontAlgn="base" hangingPunct="0">
              <a:spcBef>
                <a:spcPct val="0"/>
              </a:spcBef>
              <a:spcAft>
                <a:spcPct val="0"/>
              </a:spcAft>
              <a:tabLst>
                <a:tab pos="338138" algn="l"/>
              </a:tabLst>
              <a:defRPr>
                <a:solidFill>
                  <a:schemeClr val="tx1"/>
                </a:solidFill>
                <a:latin typeface="Calibri" charset="0"/>
                <a:ea typeface="Arial" charset="0"/>
                <a:cs typeface="Arial" charset="0"/>
              </a:defRPr>
            </a:lvl6pPr>
            <a:lvl7pPr marL="2971800" indent="-228600" eaLnBrk="0" fontAlgn="base" hangingPunct="0">
              <a:spcBef>
                <a:spcPct val="0"/>
              </a:spcBef>
              <a:spcAft>
                <a:spcPct val="0"/>
              </a:spcAft>
              <a:tabLst>
                <a:tab pos="338138" algn="l"/>
              </a:tabLst>
              <a:defRPr>
                <a:solidFill>
                  <a:schemeClr val="tx1"/>
                </a:solidFill>
                <a:latin typeface="Calibri" charset="0"/>
                <a:ea typeface="Arial" charset="0"/>
                <a:cs typeface="Arial" charset="0"/>
              </a:defRPr>
            </a:lvl7pPr>
            <a:lvl8pPr marL="3429000" indent="-228600" eaLnBrk="0" fontAlgn="base" hangingPunct="0">
              <a:spcBef>
                <a:spcPct val="0"/>
              </a:spcBef>
              <a:spcAft>
                <a:spcPct val="0"/>
              </a:spcAft>
              <a:tabLst>
                <a:tab pos="338138" algn="l"/>
              </a:tabLst>
              <a:defRPr>
                <a:solidFill>
                  <a:schemeClr val="tx1"/>
                </a:solidFill>
                <a:latin typeface="Calibri" charset="0"/>
                <a:ea typeface="Arial" charset="0"/>
                <a:cs typeface="Arial" charset="0"/>
              </a:defRPr>
            </a:lvl8pPr>
            <a:lvl9pPr marL="3886200" indent="-228600" eaLnBrk="0" fontAlgn="base" hangingPunct="0">
              <a:spcBef>
                <a:spcPct val="0"/>
              </a:spcBef>
              <a:spcAft>
                <a:spcPct val="0"/>
              </a:spcAft>
              <a:tabLst>
                <a:tab pos="338138" algn="l"/>
              </a:tabLst>
              <a:defRPr>
                <a:solidFill>
                  <a:schemeClr val="tx1"/>
                </a:solidFill>
                <a:latin typeface="Calibri" charset="0"/>
                <a:ea typeface="Arial" charset="0"/>
                <a:cs typeface="Arial" charset="0"/>
              </a:defRPr>
            </a:lvl9pPr>
          </a:lstStyle>
          <a:p>
            <a:pPr algn="ctr" eaLnBrk="1" hangingPunct="1">
              <a:spcBef>
                <a:spcPct val="15000"/>
              </a:spcBef>
            </a:pPr>
            <a:endParaRPr lang="en-US" sz="1600" dirty="0"/>
          </a:p>
        </p:txBody>
      </p:sp>
      <p:sp>
        <p:nvSpPr>
          <p:cNvPr id="18" name="Rectangle 5"/>
          <p:cNvSpPr>
            <a:spLocks noChangeArrowheads="1"/>
          </p:cNvSpPr>
          <p:nvPr/>
        </p:nvSpPr>
        <p:spPr bwMode="auto">
          <a:xfrm>
            <a:off x="45268" y="112713"/>
            <a:ext cx="9098732"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defRPr/>
            </a:pPr>
            <a:r>
              <a:rPr lang="en-US" sz="3000" b="1" dirty="0" smtClean="0">
                <a:latin typeface="Calibri"/>
                <a:cs typeface="Arial" pitchFamily="34" charset="0"/>
              </a:rPr>
              <a:t>Sea Spray Particles: Same Water, Different Chemistry</a:t>
            </a:r>
            <a:endParaRPr lang="en-US" sz="3000" b="1" dirty="0">
              <a:latin typeface="Calibri"/>
              <a:cs typeface="Arial" pitchFamily="34" charset="0"/>
            </a:endParaRPr>
          </a:p>
        </p:txBody>
      </p:sp>
      <p:pic>
        <p:nvPicPr>
          <p:cNvPr id="1027" name="Picture 9"/>
          <p:cNvPicPr>
            <a:picLocks noChangeAspect="1"/>
          </p:cNvPicPr>
          <p:nvPr/>
        </p:nvPicPr>
        <p:blipFill>
          <a:blip r:embed="rId3">
            <a:extLst>
              <a:ext uri="{28A0092B-C50C-407E-A947-70E740481C1C}">
                <a14:useLocalDpi xmlns:a14="http://schemas.microsoft.com/office/drawing/2010/main" val="0"/>
              </a:ext>
            </a:extLst>
          </a:blip>
          <a:srcRect l="3285" t="50056" r="20032" b="7265"/>
          <a:stretch>
            <a:fillRect/>
          </a:stretch>
        </p:blipFill>
        <p:spPr bwMode="auto">
          <a:xfrm>
            <a:off x="4616625" y="727923"/>
            <a:ext cx="4146376" cy="18682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 name="Group 2"/>
          <p:cNvGrpSpPr/>
          <p:nvPr/>
        </p:nvGrpSpPr>
        <p:grpSpPr>
          <a:xfrm>
            <a:off x="4344056" y="2644121"/>
            <a:ext cx="4482746" cy="2186706"/>
            <a:chOff x="4344056" y="2644121"/>
            <a:chExt cx="4482746" cy="2186706"/>
          </a:xfrm>
        </p:grpSpPr>
        <p:pic>
          <p:nvPicPr>
            <p:cNvPr id="9" name="Picture 8"/>
            <p:cNvPicPr/>
            <p:nvPr/>
          </p:nvPicPr>
          <p:blipFill rotWithShape="1">
            <a:blip r:embed="rId4" cstate="print">
              <a:extLst>
                <a:ext uri="{28A0092B-C50C-407E-A947-70E740481C1C}">
                  <a14:useLocalDpi xmlns:a14="http://schemas.microsoft.com/office/drawing/2010/main" val="0"/>
                </a:ext>
              </a:extLst>
            </a:blip>
            <a:srcRect l="12821" t="61966" r="34616" b="3846"/>
            <a:stretch/>
          </p:blipFill>
          <p:spPr>
            <a:xfrm>
              <a:off x="4344056" y="2644121"/>
              <a:ext cx="4482746" cy="2186706"/>
            </a:xfrm>
            <a:prstGeom prst="rect">
              <a:avLst/>
            </a:prstGeom>
          </p:spPr>
        </p:pic>
        <p:sp>
          <p:nvSpPr>
            <p:cNvPr id="2" name="Rectangle 1"/>
            <p:cNvSpPr/>
            <p:nvPr/>
          </p:nvSpPr>
          <p:spPr>
            <a:xfrm>
              <a:off x="4543422" y="2819400"/>
              <a:ext cx="180978" cy="304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925781148"/>
      </p:ext>
    </p:extLst>
  </p:cSld>
  <p:clrMapOvr>
    <a:masterClrMapping/>
  </p:clrMapOvr>
  <p:timing>
    <p:tnLst>
      <p:par>
        <p:cTn id="1" dur="indefinite" restart="never" nodeType="tmRoot"/>
      </p:par>
    </p:tnLst>
  </p:timing>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Slide" ma:contentTypeID="0x010100A22E315B1F3C42B49A0E90D2F9AB5AB100A3ADA40348D53C4EA114B46FA9468BEB" ma:contentTypeVersion="1" ma:contentTypeDescription="Microsoft PowerPoint Slide" ma:contentTypeScope="" ma:versionID="dbc4f2fd50e8b674fa18556b083337e9">
  <xsd:schema xmlns:xsd="http://www.w3.org/2001/XMLSchema" xmlns:xs="http://www.w3.org/2001/XMLSchema" xmlns:p="http://schemas.microsoft.com/office/2006/metadata/properties" xmlns:ns1="http://schemas.microsoft.com/sharepoint/v3" xmlns:ns2="98b00cf3-a6ce-40de-8923-f140beb786e9" targetNamespace="http://schemas.microsoft.com/office/2006/metadata/properties" ma:root="true" ma:fieldsID="369ecde004d64f13dca5f1ba268ab172" ns1:_="" ns2:_="">
    <xsd:import namespace="http://schemas.microsoft.com/sharepoint/v3"/>
    <xsd:import namespace="98b00cf3-a6ce-40de-8923-f140beb786e9"/>
    <xsd:element name="properties">
      <xsd:complexType>
        <xsd:sequence>
          <xsd:element name="documentManagement">
            <xsd:complexType>
              <xsd:all>
                <xsd:element ref="ns1:Presentation" minOccurs="0"/>
                <xsd:element ref="ns1:SlideDescription" minOccurs="0"/>
                <xsd:element ref="ns2:Funding"/>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1" nillable="true" ma:displayName="Presentation" ma:internalName="Presentation">
      <xsd:simpleType>
        <xsd:restriction base="dms:Text"/>
      </xsd:simpleType>
    </xsd:element>
    <xsd:element name="SlideDescription" ma:index="2"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8b00cf3-a6ce-40de-8923-f140beb786e9" elementFormDefault="qualified">
    <xsd:import namespace="http://schemas.microsoft.com/office/2006/documentManagement/types"/>
    <xsd:import namespace="http://schemas.microsoft.com/office/infopath/2007/PartnerControls"/>
    <xsd:element name="Funding" ma:index="7" ma:displayName="Funding" ma:description="Funding Soure" ma:internalName="Funding">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lideDescription xmlns="http://schemas.microsoft.com/sharepoint/v3" xsi:nil="true"/>
    <Presentation xmlns="http://schemas.microsoft.com/sharepoint/v3">Burrows-SeaSpray-PNAS-August2017-f</Presentation>
    <Funding xmlns="98b00cf3-a6ce-40de-8923-f140beb786e9">RGCM (HiLAT)</Funding>
  </documentManagement>
</p:properties>
</file>

<file path=customXml/itemProps1.xml><?xml version="1.0" encoding="utf-8"?>
<ds:datastoreItem xmlns:ds="http://schemas.openxmlformats.org/officeDocument/2006/customXml" ds:itemID="{DFF856B8-9721-46E9-A176-86057A433D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8b00cf3-a6ce-40de-8923-f140beb786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D69F1F0-6A14-4114-8CCC-CAF821ECA3CD}">
  <ds:schemaRefs>
    <ds:schemaRef ds:uri="http://www.w3.org/XML/1998/namespace"/>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98b00cf3-a6ce-40de-8923-f140beb786e9"/>
    <ds:schemaRef ds:uri="http://schemas.microsoft.com/sharepoint/v3"/>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Sample-Slide-Highlights-Template-usethis[1]</Template>
  <TotalTime>342</TotalTime>
  <Words>234</Words>
  <Application>Microsoft Office PowerPoint</Application>
  <PresentationFormat>On-screen Show (4:3)</PresentationFormat>
  <Paragraphs>14</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DOE-Sample-Slide-Highlights-Template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Burrows-SeaSpray-PNAS-August2017-f</dc:title>
  <dc:creator>Burrows, Susannah</dc:creator>
  <cp:lastModifiedBy>d3j986</cp:lastModifiedBy>
  <cp:revision>49</cp:revision>
  <cp:lastPrinted>2011-05-11T17:30:12Z</cp:lastPrinted>
  <dcterms:created xsi:type="dcterms:W3CDTF">2017-06-09T18:36:43Z</dcterms:created>
  <dcterms:modified xsi:type="dcterms:W3CDTF">2017-08-16T19:24:39Z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Highlight">
    <vt:lpwstr/>
  </property>
  <property fmtid="{D5CDD505-2E9C-101B-9397-08002B2CF9AE}" pid="3" name="FY">
    <vt:lpwstr/>
  </property>
  <property fmtid="{D5CDD505-2E9C-101B-9397-08002B2CF9AE}" pid="4" name="Funding">
    <vt:lpwstr>ESM (HiLAT)</vt:lpwstr>
  </property>
  <property fmtid="{D5CDD505-2E9C-101B-9397-08002B2CF9AE}" pid="5" name="ContentTypeId">
    <vt:lpwstr>0x010100A22E315B1F3C42B49A0E90D2F9AB5AB100A3ADA40348D53C4EA114B46FA9468BEB</vt:lpwstr>
  </property>
  <property fmtid="{D5CDD505-2E9C-101B-9397-08002B2CF9AE}" pid="6" name="ContentType">
    <vt:lpwstr>Slide</vt:lpwstr>
  </property>
  <property fmtid="{D5CDD505-2E9C-101B-9397-08002B2CF9AE}" pid="7" name="Presentation">
    <vt:lpwstr>Burrows-SeaSpray-PNAS-August2017-f</vt:lpwstr>
  </property>
  <property fmtid="{D5CDD505-2E9C-101B-9397-08002B2CF9AE}" pid="8" name="SlideDescription">
    <vt:lpwstr/>
  </property>
</Properties>
</file>