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92" y="-102"/>
      </p:cViewPr>
      <p:guideLst>
        <p:guide orient="horz" pos="2160"/>
        <p:guide pos="2880"/>
      </p:guideLst>
    </p:cSldViewPr>
  </p:slideViewPr>
  <p:notesTextViewPr>
    <p:cViewPr>
      <p:scale>
        <a:sx n="1" d="1"/>
        <a:sy n="1" d="1"/>
      </p:scale>
      <p:origin x="0" y="352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039EF4-02DE-459D-B132-D2FE098AD5DA}" type="datetimeFigureOut">
              <a:rPr lang="en-US" smtClean="0"/>
              <a:t>11/7/2017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5AE12A-75CF-46DB-9B8E-DEC10F6C70BC}" type="slidenum">
              <a:rPr lang="en-US" smtClean="0"/>
              <a:t>‹#›</a:t>
            </a:fld>
            <a:endParaRPr lang="en-US"/>
          </a:p>
        </p:txBody>
      </p:sp>
    </p:spTree>
    <p:extLst>
      <p:ext uri="{BB962C8B-B14F-4D97-AF65-F5344CB8AC3E}">
        <p14:creationId xmlns:p14="http://schemas.microsoft.com/office/powerpoint/2010/main" val="322115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8F3EC71-2F01-4597-B375-97A3DE4E2084}"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How Many Weather Stations are Enough to Accurately Simulate Building Energy Demand?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Researchers found that using fewer stations in models led to larger biases.</a:t>
            </a:r>
          </a:p>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estimate building energy demand by region, researchers typically use data from a limited number of “representative” weather stations for their model simulations. This reduces computational costs in order to make simulations easier to manage, but at the expense of capturing the full spatial complexity of weather variations or climate trends. Researchers at the U.S. Department of Energy’s Pacific Northwest National Laboratory (PNNL) developed a unique analytical approach to quantify potential biases in temperature and electricity demand to inform future decisions balancing this tradeoff. </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paper, researchers explored the tradeoffs and biases associated with using different numbers of representative weather stations to simulate building energy demand across the Western U.S. electric grid. The results will help guide future energy demand simulations, which are important for understanding the complex interactions among weather, energy, water, and other human and natural systems. The approach might also transfer to other sectors that rely on weather information to drive numerical simulations at high spatial resolution across broad regions.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Scientists use numerical building simulations for a wide variety of applications, such as assessing building codes and standards, or projecting future energy demand changes under different climate and building technology scenarios. A key aspect of designing these simulations is selecting the number and location of weather stations used to force the models. Researchers calculated the temperature and corresponding electricity demand errors associated with using as few as eight and as many as 150 weather stations across the Western United States. In a model setup using only eight weather stations and 10,000 unique buildings, 220,000 total simulations are required. This is a fraction of the more than 2 million simulations necessary for a setup using all available weather stations.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Researchers calculated temperature errors relative to four years of high-resolution temperature reanalysis data. They based load errors on empirical temperature-load relationships derived from a calibrated simulation of building energy demand in the Western U.S. using PNNL’s Building </a:t>
            </a:r>
            <a:r>
              <a:rPr lang="en-US" sz="1200" kern="1200" dirty="0" err="1" smtClean="0">
                <a:solidFill>
                  <a:schemeClr val="tx1"/>
                </a:solidFill>
                <a:effectLst/>
                <a:latin typeface="+mn-lt"/>
                <a:ea typeface="+mn-ea"/>
                <a:cs typeface="+mn-cs"/>
              </a:rPr>
              <a:t>ENergy</a:t>
            </a:r>
            <a:r>
              <a:rPr lang="en-US" sz="1200" kern="1200" dirty="0" smtClean="0">
                <a:solidFill>
                  <a:schemeClr val="tx1"/>
                </a:solidFill>
                <a:effectLst/>
                <a:latin typeface="+mn-lt"/>
                <a:ea typeface="+mn-ea"/>
                <a:cs typeface="+mn-cs"/>
              </a:rPr>
              <a:t> Demand (BEND) model. Using only eight stations resulted in an average absolute summertime temperature bias of approximately 4.0°C, compared to about 1.5°C when 150 stations were used. Temperature biases of this magnitude could translate to mean summertime simulated energy demand biases as high as 13.5 percent and peak demand biases of 20-40 percent—a significant error for capacity expansion planners who might use these types of simulations. </a:t>
            </a:r>
            <a:r>
              <a:rPr lang="en-US" sz="1200" kern="1200" smtClean="0">
                <a:solidFill>
                  <a:schemeClr val="tx1"/>
                </a:solidFill>
                <a:effectLst/>
                <a:latin typeface="+mn-lt"/>
                <a:ea typeface="+mn-ea"/>
                <a:cs typeface="+mn-cs"/>
              </a:rPr>
              <a:t>Researchers also found that increasing the size of the domain reduced the magnitude of the biases, as positive and negative biases might cancel out, and that using weather stations close to population centers reduced both mean and peak load biases.</a:t>
            </a:r>
          </a:p>
          <a:p>
            <a:pPr eaLnBrk="1" hangingPunct="1">
              <a:spcBef>
                <a:spcPct val="0"/>
              </a:spcBef>
            </a:pPr>
            <a:endParaRPr lang="en-US" altLang="en-US" sz="1000" dirty="0" smtClean="0"/>
          </a:p>
        </p:txBody>
      </p:sp>
    </p:spTree>
    <p:extLst>
      <p:ext uri="{BB962C8B-B14F-4D97-AF65-F5344CB8AC3E}">
        <p14:creationId xmlns:p14="http://schemas.microsoft.com/office/powerpoint/2010/main" val="272317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67279452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FC58800-338D-445B-AE65-85B5E8996986}" type="datetimeFigureOut">
              <a:rPr lang="en-US"/>
              <a:pPr>
                <a:defRPr/>
              </a:pPr>
              <a:t>11/7/2017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C8392BF-B06E-4E46-80D5-0467F0160E9C}" type="slidenum">
              <a:rPr lang="en-US" altLang="en-US"/>
              <a:pPr/>
              <a:t>‹#›</a:t>
            </a:fld>
            <a:endParaRPr lang="en-US" altLang="en-US"/>
          </a:p>
        </p:txBody>
      </p:sp>
    </p:spTree>
    <p:extLst>
      <p:ext uri="{BB962C8B-B14F-4D97-AF65-F5344CB8AC3E}">
        <p14:creationId xmlns:p14="http://schemas.microsoft.com/office/powerpoint/2010/main" val="70598383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20753" y="1066799"/>
            <a:ext cx="4895736" cy="561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buFont typeface="Arial" pitchFamily="34" charset="0"/>
              <a:buChar char="●"/>
              <a:defRPr/>
            </a:pPr>
            <a:r>
              <a:rPr lang="en-US" sz="1600" dirty="0" smtClean="0">
                <a:solidFill>
                  <a:prstClr val="black"/>
                </a:solidFill>
              </a:rPr>
              <a:t>Evaluate tradeoffs and biases associated with using different numbers of weather stations to force a regional aggregate building energy demand model (Pacific Northwest National Laboratory’s Building </a:t>
            </a:r>
            <a:r>
              <a:rPr lang="en-US" sz="1600" dirty="0" err="1" smtClean="0">
                <a:solidFill>
                  <a:prstClr val="black"/>
                </a:solidFill>
              </a:rPr>
              <a:t>ENergy</a:t>
            </a:r>
            <a:r>
              <a:rPr lang="en-US" sz="1600" dirty="0" smtClean="0">
                <a:solidFill>
                  <a:prstClr val="black"/>
                </a:solidFill>
              </a:rPr>
              <a:t> Demand, or BEND, model)</a:t>
            </a:r>
          </a:p>
          <a:p>
            <a:pPr algn="ctr">
              <a:spcBef>
                <a:spcPct val="15000"/>
              </a:spcBef>
              <a:defRPr/>
            </a:pPr>
            <a:r>
              <a:rPr lang="en-US" b="1" dirty="0" smtClean="0">
                <a:solidFill>
                  <a:prstClr val="black"/>
                </a:solidFill>
              </a:rPr>
              <a:t>Approach</a:t>
            </a:r>
            <a:endParaRPr lang="en-US" sz="1600" b="1" dirty="0">
              <a:solidFill>
                <a:prstClr val="black"/>
              </a:solidFill>
            </a:endParaRPr>
          </a:p>
          <a:p>
            <a:pPr marL="285750" indent="-285750">
              <a:spcBef>
                <a:spcPct val="15000"/>
              </a:spcBef>
              <a:buFont typeface="Arial" pitchFamily="34" charset="0"/>
              <a:buChar char="●"/>
              <a:defRPr/>
            </a:pPr>
            <a:r>
              <a:rPr lang="en-US" sz="1600" dirty="0" smtClean="0">
                <a:solidFill>
                  <a:prstClr val="black"/>
                </a:solidFill>
              </a:rPr>
              <a:t>Calculate temperature and energy demand errors associated with using as few as eight and up to 150 weather stations across the Western U.S. electric grid</a:t>
            </a:r>
          </a:p>
          <a:p>
            <a:pPr marL="285750" indent="-285750">
              <a:spcBef>
                <a:spcPct val="15000"/>
              </a:spcBef>
              <a:buFont typeface="Arial" pitchFamily="34" charset="0"/>
              <a:buChar char="●"/>
              <a:defRPr/>
            </a:pPr>
            <a:r>
              <a:rPr lang="en-US" sz="1600" dirty="0" smtClean="0">
                <a:solidFill>
                  <a:prstClr val="black"/>
                </a:solidFill>
              </a:rPr>
              <a:t>Analyze error ranges on different spatial scales and for peak, seasonal, and annual timescales</a:t>
            </a:r>
          </a:p>
          <a:p>
            <a:pPr algn="ctr">
              <a:spcBef>
                <a:spcPct val="15000"/>
              </a:spcBef>
              <a:defRPr/>
            </a:pPr>
            <a:r>
              <a:rPr lang="en-US" b="1" dirty="0" smtClean="0">
                <a:solidFill>
                  <a:prstClr val="black"/>
                </a:solidFill>
              </a:rPr>
              <a:t>Impact</a:t>
            </a:r>
            <a:endParaRPr lang="en-US" b="1" dirty="0">
              <a:solidFill>
                <a:prstClr val="black"/>
              </a:solidFill>
            </a:endParaRPr>
          </a:p>
          <a:p>
            <a:pPr marL="285750" indent="-285750">
              <a:spcBef>
                <a:spcPct val="15000"/>
              </a:spcBef>
              <a:buFont typeface="Arial" pitchFamily="34" charset="0"/>
              <a:buChar char="●"/>
              <a:defRPr/>
            </a:pPr>
            <a:r>
              <a:rPr lang="en-US" sz="1600" dirty="0"/>
              <a:t>Using </a:t>
            </a:r>
            <a:r>
              <a:rPr lang="en-US" sz="1600" dirty="0" smtClean="0"/>
              <a:t>eight </a:t>
            </a:r>
            <a:r>
              <a:rPr lang="en-US" sz="1600" dirty="0"/>
              <a:t>stations </a:t>
            </a:r>
            <a:r>
              <a:rPr lang="en-US" sz="1600" dirty="0" smtClean="0"/>
              <a:t>resulted in temperature </a:t>
            </a:r>
            <a:r>
              <a:rPr lang="en-US" sz="1600" dirty="0"/>
              <a:t>biases as large as 4.0°C, which could translate into peak energy demand biases of 20-40 percent; biases can be reduced by picking stations near population </a:t>
            </a:r>
            <a:r>
              <a:rPr lang="en-US" sz="1600" dirty="0" smtClean="0"/>
              <a:t>center</a:t>
            </a:r>
            <a:r>
              <a:rPr lang="en-US" altLang="en-US" sz="1600" dirty="0" smtClean="0">
                <a:solidFill>
                  <a:srgbClr val="000000"/>
                </a:solidFill>
              </a:rPr>
              <a:t>s</a:t>
            </a:r>
          </a:p>
          <a:p>
            <a:pPr marL="285750" indent="-285750">
              <a:spcBef>
                <a:spcPct val="15000"/>
              </a:spcBef>
              <a:buFont typeface="Arial" pitchFamily="34" charset="0"/>
              <a:buChar char="●"/>
              <a:defRPr/>
            </a:pPr>
            <a:r>
              <a:rPr lang="en-US" altLang="en-US" sz="1600" dirty="0" smtClean="0">
                <a:solidFill>
                  <a:srgbClr val="000000"/>
                </a:solidFill>
              </a:rPr>
              <a:t>Results </a:t>
            </a:r>
            <a:r>
              <a:rPr lang="en-US" altLang="en-US" sz="1600" dirty="0">
                <a:solidFill>
                  <a:srgbClr val="000000"/>
                </a:solidFill>
              </a:rPr>
              <a:t>will help guide future energy demand </a:t>
            </a:r>
            <a:r>
              <a:rPr lang="en-US" altLang="en-US" sz="1600" dirty="0" smtClean="0">
                <a:solidFill>
                  <a:srgbClr val="000000"/>
                </a:solidFill>
              </a:rPr>
              <a:t>simulations; approach might transfer </a:t>
            </a:r>
            <a:r>
              <a:rPr lang="en-US" altLang="en-US" sz="1600" dirty="0">
                <a:solidFill>
                  <a:srgbClr val="000000"/>
                </a:solidFill>
              </a:rPr>
              <a:t>to other sectors </a:t>
            </a:r>
            <a:r>
              <a:rPr lang="en-US" altLang="en-US" sz="1600" dirty="0" smtClean="0">
                <a:solidFill>
                  <a:srgbClr val="000000"/>
                </a:solidFill>
              </a:rPr>
              <a:t>that need weather information </a:t>
            </a:r>
            <a:r>
              <a:rPr lang="en-US" altLang="en-US" sz="1600" dirty="0">
                <a:solidFill>
                  <a:srgbClr val="000000"/>
                </a:solidFill>
              </a:rPr>
              <a:t>to drive simulations at high spatial resolution across broad </a:t>
            </a:r>
            <a:r>
              <a:rPr lang="en-US" altLang="en-US" sz="1600" dirty="0" smtClean="0">
                <a:solidFill>
                  <a:srgbClr val="000000"/>
                </a:solidFill>
              </a:rPr>
              <a:t>regions</a:t>
            </a:r>
            <a:endParaRPr lang="en-US" altLang="en-US" sz="1600" dirty="0">
              <a:solidFill>
                <a:srgbClr val="000000"/>
              </a:solidFill>
            </a:endParaRPr>
          </a:p>
          <a:p>
            <a:pPr marL="285750" indent="-285750">
              <a:spcBef>
                <a:spcPct val="15000"/>
              </a:spcBef>
              <a:buFont typeface="Arial" pitchFamily="34" charset="0"/>
              <a:buChar char="●"/>
              <a:defRPr/>
            </a:pPr>
            <a:endParaRPr lang="en-US" sz="1600" dirty="0" smtClean="0">
              <a:solidFill>
                <a:prstClr val="black"/>
              </a:solidFill>
            </a:endParaRPr>
          </a:p>
        </p:txBody>
      </p:sp>
      <p:sp>
        <p:nvSpPr>
          <p:cNvPr id="3076" name="Rectangle 5"/>
          <p:cNvSpPr>
            <a:spLocks noChangeArrowheads="1"/>
          </p:cNvSpPr>
          <p:nvPr/>
        </p:nvSpPr>
        <p:spPr bwMode="auto">
          <a:xfrm>
            <a:off x="20752" y="36502"/>
            <a:ext cx="912324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smtClean="0">
                <a:solidFill>
                  <a:srgbClr val="000000"/>
                </a:solidFill>
              </a:rPr>
              <a:t>How Many Weather Stations are Enough to Accurately Simulate Building Energy </a:t>
            </a:r>
            <a:r>
              <a:rPr lang="en-US" altLang="en-US" sz="2800" b="1" dirty="0">
                <a:solidFill>
                  <a:srgbClr val="000000"/>
                </a:solidFill>
              </a:rPr>
              <a:t>D</a:t>
            </a:r>
            <a:r>
              <a:rPr lang="en-US" altLang="en-US" sz="2800" b="1" dirty="0" smtClean="0">
                <a:solidFill>
                  <a:srgbClr val="000000"/>
                </a:solidFill>
              </a:rPr>
              <a:t>emand?</a:t>
            </a:r>
            <a:endParaRPr lang="en-US" altLang="en-US" sz="2800" b="1" dirty="0">
              <a:solidFill>
                <a:srgbClr val="000000"/>
              </a:solidFill>
            </a:endParaRPr>
          </a:p>
        </p:txBody>
      </p:sp>
      <p:sp>
        <p:nvSpPr>
          <p:cNvPr id="3077" name="Text Box 6"/>
          <p:cNvSpPr txBox="1">
            <a:spLocks noChangeArrowheads="1"/>
          </p:cNvSpPr>
          <p:nvPr/>
        </p:nvSpPr>
        <p:spPr bwMode="auto">
          <a:xfrm>
            <a:off x="5130950" y="5818257"/>
            <a:ext cx="3733799"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smtClean="0">
                <a:solidFill>
                  <a:srgbClr val="000000"/>
                </a:solidFill>
                <a:latin typeface="+mn-lt"/>
              </a:rPr>
              <a:t>Burleyson CD, </a:t>
            </a:r>
            <a:r>
              <a:rPr lang="en-US" altLang="en-US" sz="1000" dirty="0" smtClean="0">
                <a:solidFill>
                  <a:srgbClr val="000000"/>
                </a:solidFill>
                <a:latin typeface="+mn-lt"/>
              </a:rPr>
              <a:t>N Voisin, ZT Taylor, Y Xie, and I Kraucunas. 2017. “Simulated </a:t>
            </a:r>
            <a:r>
              <a:rPr lang="en-US" altLang="en-US" sz="1000" dirty="0">
                <a:solidFill>
                  <a:srgbClr val="000000"/>
                </a:solidFill>
                <a:latin typeface="+mn-lt"/>
              </a:rPr>
              <a:t>B</a:t>
            </a:r>
            <a:r>
              <a:rPr lang="en-US" altLang="en-US" sz="1000" dirty="0" smtClean="0">
                <a:solidFill>
                  <a:srgbClr val="000000"/>
                </a:solidFill>
                <a:latin typeface="+mn-lt"/>
              </a:rPr>
              <a:t>uilding </a:t>
            </a:r>
            <a:r>
              <a:rPr lang="en-US" altLang="en-US" sz="1000" dirty="0">
                <a:solidFill>
                  <a:srgbClr val="000000"/>
                </a:solidFill>
                <a:latin typeface="+mn-lt"/>
              </a:rPr>
              <a:t>E</a:t>
            </a:r>
            <a:r>
              <a:rPr lang="en-US" altLang="en-US" sz="1000" dirty="0" smtClean="0">
                <a:solidFill>
                  <a:srgbClr val="000000"/>
                </a:solidFill>
                <a:latin typeface="+mn-lt"/>
              </a:rPr>
              <a:t>nergy </a:t>
            </a:r>
            <a:r>
              <a:rPr lang="en-US" altLang="en-US" sz="1000" dirty="0">
                <a:solidFill>
                  <a:srgbClr val="000000"/>
                </a:solidFill>
                <a:latin typeface="+mn-lt"/>
              </a:rPr>
              <a:t>D</a:t>
            </a:r>
            <a:r>
              <a:rPr lang="en-US" altLang="en-US" sz="1000" dirty="0" smtClean="0">
                <a:solidFill>
                  <a:srgbClr val="000000"/>
                </a:solidFill>
                <a:latin typeface="+mn-lt"/>
              </a:rPr>
              <a:t>emand </a:t>
            </a:r>
            <a:r>
              <a:rPr lang="en-US" altLang="en-US" sz="1000" dirty="0">
                <a:solidFill>
                  <a:srgbClr val="000000"/>
                </a:solidFill>
                <a:latin typeface="+mn-lt"/>
              </a:rPr>
              <a:t>B</a:t>
            </a:r>
            <a:r>
              <a:rPr lang="en-US" altLang="en-US" sz="1000" dirty="0" smtClean="0">
                <a:solidFill>
                  <a:srgbClr val="000000"/>
                </a:solidFill>
                <a:latin typeface="+mn-lt"/>
              </a:rPr>
              <a:t>iases </a:t>
            </a:r>
            <a:r>
              <a:rPr lang="en-US" altLang="en-US" sz="1000" dirty="0">
                <a:solidFill>
                  <a:srgbClr val="000000"/>
                </a:solidFill>
                <a:latin typeface="+mn-lt"/>
              </a:rPr>
              <a:t>R</a:t>
            </a:r>
            <a:r>
              <a:rPr lang="en-US" altLang="en-US" sz="1000" dirty="0" smtClean="0">
                <a:solidFill>
                  <a:srgbClr val="000000"/>
                </a:solidFill>
                <a:latin typeface="+mn-lt"/>
              </a:rPr>
              <a:t>esulting from the Use of Representative </a:t>
            </a:r>
            <a:r>
              <a:rPr lang="en-US" altLang="en-US" sz="1000" dirty="0">
                <a:solidFill>
                  <a:srgbClr val="000000"/>
                </a:solidFill>
                <a:latin typeface="+mn-lt"/>
              </a:rPr>
              <a:t>W</a:t>
            </a:r>
            <a:r>
              <a:rPr lang="en-US" altLang="en-US" sz="1000" dirty="0" smtClean="0">
                <a:solidFill>
                  <a:srgbClr val="000000"/>
                </a:solidFill>
                <a:latin typeface="+mn-lt"/>
              </a:rPr>
              <a:t>eather </a:t>
            </a:r>
            <a:r>
              <a:rPr lang="en-US" altLang="en-US" sz="1000" dirty="0">
                <a:solidFill>
                  <a:srgbClr val="000000"/>
                </a:solidFill>
                <a:latin typeface="+mn-lt"/>
              </a:rPr>
              <a:t>S</a:t>
            </a:r>
            <a:r>
              <a:rPr lang="en-US" altLang="en-US" sz="1000" dirty="0" smtClean="0">
                <a:solidFill>
                  <a:srgbClr val="000000"/>
                </a:solidFill>
                <a:latin typeface="+mn-lt"/>
              </a:rPr>
              <a:t>tations.” </a:t>
            </a:r>
            <a:r>
              <a:rPr lang="en-US" altLang="en-US" sz="1000" i="1" dirty="0" smtClean="0">
                <a:solidFill>
                  <a:srgbClr val="000000"/>
                </a:solidFill>
                <a:latin typeface="+mn-lt"/>
              </a:rPr>
              <a:t>Applied Energy</a:t>
            </a:r>
            <a:r>
              <a:rPr lang="en-US" altLang="en-US" sz="1000" dirty="0" smtClean="0">
                <a:solidFill>
                  <a:srgbClr val="000000"/>
                </a:solidFill>
                <a:latin typeface="+mn-lt"/>
              </a:rPr>
              <a:t>, in press. DOI: </a:t>
            </a:r>
            <a:r>
              <a:rPr lang="en-US" sz="1000" dirty="0"/>
              <a:t>10.1016/j.apenergy.2017.08.244</a:t>
            </a:r>
            <a:endParaRPr lang="en-US" altLang="en-US" sz="1000" dirty="0">
              <a:solidFill>
                <a:srgbClr val="000000"/>
              </a:solidFill>
              <a:latin typeface="+mn-lt"/>
            </a:endParaRPr>
          </a:p>
        </p:txBody>
      </p:sp>
      <p:sp>
        <p:nvSpPr>
          <p:cNvPr id="3078" name="TextBox 9"/>
          <p:cNvSpPr txBox="1">
            <a:spLocks noChangeArrowheads="1"/>
          </p:cNvSpPr>
          <p:nvPr/>
        </p:nvSpPr>
        <p:spPr bwMode="auto">
          <a:xfrm>
            <a:off x="5076085" y="4139811"/>
            <a:ext cx="40386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smtClean="0">
                <a:solidFill>
                  <a:srgbClr val="0000FF"/>
                </a:solidFill>
                <a:latin typeface="Arial" panose="020B0604020202020204" pitchFamily="34" charset="0"/>
              </a:rPr>
              <a:t>Increasing the number of weather stations used to force Pacific Northwest National Laboratory’s BEND model can reduce simulated load biases, but the computational expense of the simulation rises.</a:t>
            </a:r>
            <a:endParaRPr lang="en-US" altLang="en-US" sz="1200" b="1" dirty="0">
              <a:solidFill>
                <a:srgbClr val="0000FF"/>
              </a:solidFill>
              <a:latin typeface="Arial" panose="020B0604020202020204" pitchFamily="34" charset="0"/>
            </a:endParaRPr>
          </a:p>
        </p:txBody>
      </p:sp>
      <p:sp>
        <p:nvSpPr>
          <p:cNvPr id="3079" name="Rectangle 2"/>
          <p:cNvSpPr>
            <a:spLocks noChangeArrowheads="1"/>
          </p:cNvSpPr>
          <p:nvPr/>
        </p:nvSpPr>
        <p:spPr bwMode="auto">
          <a:xfrm>
            <a:off x="3581400" y="4157535"/>
            <a:ext cx="5562600" cy="2146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smtClean="0">
              <a:solidFill>
                <a:srgbClr val="000000"/>
              </a:solidFill>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7500" t="1120" r="2500"/>
          <a:stretch/>
        </p:blipFill>
        <p:spPr>
          <a:xfrm>
            <a:off x="5023491" y="1758842"/>
            <a:ext cx="3948720" cy="2218870"/>
          </a:xfrm>
          <a:prstGeom prst="rect">
            <a:avLst/>
          </a:prstGeom>
        </p:spPr>
      </p:pic>
    </p:spTree>
    <p:extLst>
      <p:ext uri="{BB962C8B-B14F-4D97-AF65-F5344CB8AC3E}">
        <p14:creationId xmlns:p14="http://schemas.microsoft.com/office/powerpoint/2010/main" val="72082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Burleyson-etal-BuildingEnergyDemandBiases-AppliedEnergy-November2017-f</Presentation>
    <Funding xmlns="98b00cf3-a6ce-40de-8923-f140beb786e9">IAR (IM3)</Funding>
  </documentManagement>
</p:properties>
</file>

<file path=customXml/itemProps1.xml><?xml version="1.0" encoding="utf-8"?>
<ds:datastoreItem xmlns:ds="http://schemas.openxmlformats.org/officeDocument/2006/customXml" ds:itemID="{D7FA082F-1595-4907-8840-90F5C71D0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FE26A7-1135-4B9E-AD5E-57C22F414512}">
  <ds:schemaRefs>
    <ds:schemaRef ds:uri="http://schemas.openxmlformats.org/package/2006/metadata/core-properties"/>
    <ds:schemaRef ds:uri="http://www.w3.org/XML/1998/namespace"/>
    <ds:schemaRef ds:uri="http://schemas.microsoft.com/office/2006/metadata/properties"/>
    <ds:schemaRef ds:uri="http://schemas.microsoft.com/sharepoint/v3"/>
    <ds:schemaRef ds:uri="http://schemas.microsoft.com/office/infopath/2007/PartnerControls"/>
    <ds:schemaRef ds:uri="http://purl.org/dc/terms/"/>
    <ds:schemaRef ds:uri="http://purl.org/dc/elements/1.1/"/>
    <ds:schemaRef ds:uri="http://schemas.microsoft.com/office/2006/documentManagement/types"/>
    <ds:schemaRef ds:uri="98b00cf3-a6ce-40de-8923-f140beb786e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Grid_Stress_Paper_Highlight_Slide</Template>
  <TotalTime>534</TotalTime>
  <Words>569</Words>
  <Application>Microsoft Office PowerPoint</Application>
  <PresentationFormat>On-screen Show (4:3)</PresentationFormat>
  <Paragraphs>22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Burleyson-etal-BuildingEnergyDemandBiases-AppliedEnergy-November2017-f</dc:title>
  <dc:creator>Burleyson, Casey D</dc:creator>
  <cp:lastModifiedBy>d3j986</cp:lastModifiedBy>
  <cp:revision>43</cp:revision>
  <cp:lastPrinted>2011-05-11T17:30:12Z</cp:lastPrinted>
  <dcterms:created xsi:type="dcterms:W3CDTF">2017-09-29T17:31:44Z</dcterms:created>
  <dcterms:modified xsi:type="dcterms:W3CDTF">2017-11-07T21:31:44Z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 (IM3)</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Burleyson-etal-BuildingEnergyDemandBiases-AppliedEnergy-November2017-f</vt:lpwstr>
  </property>
  <property fmtid="{D5CDD505-2E9C-101B-9397-08002B2CF9AE}" pid="8" name="SlideDescription">
    <vt:lpwstr/>
  </property>
</Properties>
</file>