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54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1728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9A5F-BF4F-814C-B4DB-94E0E606A289}" type="datetimeFigureOut">
              <a:rPr lang="en-US" smtClean="0"/>
              <a:t>8/2/21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45E51-6C48-EB42-B16B-60598C45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0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C7A29-5179-4C49-9561-05695AE8926C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8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044F-3863-F848-8E4E-13BD6CCD98C1}" type="datetimeFigureOut">
              <a:rPr lang="en-US" smtClean="0"/>
              <a:t>8/2/21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A355-2C38-CC45-B995-9CE0F769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doi.org/10.5194/bg-17-5615-2020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7" name="Picture 3" descr="ScreenShot004"/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10665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9442" y="174791"/>
            <a:ext cx="863524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solidFill>
                  <a:srgbClr val="FFFFFF"/>
                </a:solidFill>
                <a:effectLst>
                  <a:glow rad="3810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Gill Sans MT"/>
              </a:rPr>
              <a:t>Climate response to Idealized Deforestation </a:t>
            </a:r>
          </a:p>
          <a:p>
            <a:pPr algn="r" eaLnBrk="0" hangingPunct="0"/>
            <a:r>
              <a:rPr lang="en-US" dirty="0">
                <a:solidFill>
                  <a:srgbClr val="FFFFFF"/>
                </a:solidFill>
                <a:effectLst>
                  <a:glow rad="3810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Gill Sans MT"/>
              </a:rPr>
              <a:t>deforest-globe: Remove 20 million km</a:t>
            </a:r>
            <a:r>
              <a:rPr lang="en-US" baseline="30000" dirty="0">
                <a:solidFill>
                  <a:srgbClr val="FFFFFF"/>
                </a:solidFill>
                <a:effectLst>
                  <a:glow rad="3810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Gill Sans MT"/>
              </a:rPr>
              <a:t>2</a:t>
            </a:r>
            <a:r>
              <a:rPr lang="en-US" dirty="0">
                <a:solidFill>
                  <a:srgbClr val="FFFFFF"/>
                </a:solidFill>
                <a:effectLst>
                  <a:glow rad="3810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Gill Sans MT"/>
              </a:rPr>
              <a:t> of forest over 50 years from top 20% forested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DEF93-FBD2-194A-99A4-129BBBD49B03}"/>
              </a:ext>
            </a:extLst>
          </p:cNvPr>
          <p:cNvSpPr txBox="1"/>
          <p:nvPr/>
        </p:nvSpPr>
        <p:spPr>
          <a:xfrm>
            <a:off x="33327" y="6396330"/>
            <a:ext cx="903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77"/>
              </a:rPr>
              <a:t>Boysen, L., V. </a:t>
            </a:r>
            <a:r>
              <a:rPr lang="en-US" sz="1200" dirty="0" err="1">
                <a:latin typeface="Gill Sans MT" panose="020B0502020104020203" pitchFamily="34" charset="77"/>
              </a:rPr>
              <a:t>Brovkin</a:t>
            </a:r>
            <a:r>
              <a:rPr lang="en-US" sz="1200" dirty="0">
                <a:latin typeface="Gill Sans MT" panose="020B0502020104020203" pitchFamily="34" charset="77"/>
              </a:rPr>
              <a:t>, J. </a:t>
            </a:r>
            <a:r>
              <a:rPr lang="en-US" sz="1200" dirty="0" err="1">
                <a:latin typeface="Gill Sans MT" panose="020B0502020104020203" pitchFamily="34" charset="77"/>
              </a:rPr>
              <a:t>Pongratz</a:t>
            </a:r>
            <a:r>
              <a:rPr lang="en-US" sz="1200" dirty="0">
                <a:latin typeface="Gill Sans MT" panose="020B0502020104020203" pitchFamily="34" charset="77"/>
              </a:rPr>
              <a:t>, D. Lawrence, et al., 2020. Global climate response to idealized deforestation in CMIP6 models. </a:t>
            </a:r>
            <a:r>
              <a:rPr lang="en-US" sz="1200" i="1" dirty="0" err="1">
                <a:latin typeface="Gill Sans MT" panose="020B0502020104020203" pitchFamily="34" charset="77"/>
              </a:rPr>
              <a:t>Biogeosciences</a:t>
            </a:r>
            <a:r>
              <a:rPr lang="en-US" sz="1200" dirty="0">
                <a:latin typeface="Gill Sans MT" panose="020B0502020104020203" pitchFamily="34" charset="77"/>
              </a:rPr>
              <a:t>, </a:t>
            </a:r>
            <a:r>
              <a:rPr lang="en-US" sz="1200" dirty="0">
                <a:latin typeface="Gill Sans MT" panose="020B0502020104020203" pitchFamily="34" charset="77"/>
                <a:hlinkClick r:id="rId5"/>
              </a:rPr>
              <a:t>doi.org/10.5194/bg-17-5615-2020</a:t>
            </a:r>
            <a:r>
              <a:rPr lang="en-US" sz="1200" dirty="0">
                <a:latin typeface="Gill Sans MT" panose="020B0502020104020203" pitchFamily="34" charset="77"/>
              </a:rPr>
              <a:t>.</a:t>
            </a:r>
            <a:endParaRPr lang="en-US" sz="1050" dirty="0">
              <a:solidFill>
                <a:srgbClr val="0070C0"/>
              </a:solidFill>
              <a:latin typeface="Gill Sans MT" panose="020B0502020104020203" pitchFamily="34" charset="77"/>
            </a:endParaRPr>
          </a:p>
        </p:txBody>
      </p:sp>
      <p:pic>
        <p:nvPicPr>
          <p:cNvPr id="1028" name="Picture 4" descr="https://lh4.googleusercontent.com/ACvRMJr4_TV1YIfMmr-pLf6u7KefEzpbdyGXZgLer0kJdgQUnoMrSAhijWGOvlTmRT_ldsRoN15Q-w4A7fPV9bMNq4I-r1c_C0ybJbqtaASKk7g58csUuhstagwdG31wgKqWc-Pa">
            <a:extLst>
              <a:ext uri="{FF2B5EF4-FFF2-40B4-BE49-F238E27FC236}">
                <a16:creationId xmlns:a16="http://schemas.microsoft.com/office/drawing/2014/main" id="{191749F8-F703-6749-BE9C-8F589B18D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6" b="74421"/>
          <a:stretch/>
        </p:blipFill>
        <p:spPr bwMode="auto">
          <a:xfrm>
            <a:off x="72684" y="2218946"/>
            <a:ext cx="1949687" cy="10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ACvRMJr4_TV1YIfMmr-pLf6u7KefEzpbdyGXZgLer0kJdgQUnoMrSAhijWGOvlTmRT_ldsRoN15Q-w4A7fPV9bMNq4I-r1c_C0ybJbqtaASKk7g58csUuhstagwdG31wgKqWc-Pa">
            <a:extLst>
              <a:ext uri="{FF2B5EF4-FFF2-40B4-BE49-F238E27FC236}">
                <a16:creationId xmlns:a16="http://schemas.microsoft.com/office/drawing/2014/main" id="{7FEB2684-3061-E942-A495-FA59BF201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>
            <a:off x="51337" y="3429000"/>
            <a:ext cx="1879185" cy="2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ACvRMJr4_TV1YIfMmr-pLf6u7KefEzpbdyGXZgLer0kJdgQUnoMrSAhijWGOvlTmRT_ldsRoN15Q-w4A7fPV9bMNq4I-r1c_C0ybJbqtaASKk7g58csUuhstagwdG31wgKqWc-Pa">
            <a:extLst>
              <a:ext uri="{FF2B5EF4-FFF2-40B4-BE49-F238E27FC236}">
                <a16:creationId xmlns:a16="http://schemas.microsoft.com/office/drawing/2014/main" id="{0D0916AB-CE09-AA4D-AE68-70107520C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12" b="74127"/>
          <a:stretch/>
        </p:blipFill>
        <p:spPr bwMode="auto">
          <a:xfrm>
            <a:off x="23010" y="1138854"/>
            <a:ext cx="1822783" cy="10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7FDC43-8AD6-1F45-9B82-92D6B77979F2}"/>
              </a:ext>
            </a:extLst>
          </p:cNvPr>
          <p:cNvGrpSpPr/>
          <p:nvPr/>
        </p:nvGrpSpPr>
        <p:grpSpPr>
          <a:xfrm>
            <a:off x="33327" y="1273219"/>
            <a:ext cx="9069769" cy="5024840"/>
            <a:chOff x="1792132" y="1251171"/>
            <a:chExt cx="7100325" cy="4319302"/>
          </a:xfrm>
        </p:grpSpPr>
        <p:pic>
          <p:nvPicPr>
            <p:cNvPr id="1026" name="Picture 2" descr="https://lh6.googleusercontent.com/Bw7t5XPrjsmZdnbOZuSxI7tOsJSAG7mfHTNzYUhmIFIucAUq2-6d4k1w1Pj9pwtO5M2_l_0cqOIF_GodI0Mf3dihOZHT08Gcl34oyh0eLtai0h5BAiVWd17laSABzYVwU4OKFe3e">
              <a:extLst>
                <a:ext uri="{FF2B5EF4-FFF2-40B4-BE49-F238E27FC236}">
                  <a16:creationId xmlns:a16="http://schemas.microsoft.com/office/drawing/2014/main" id="{FCB3EC63-BFAB-4F47-A679-990E7CC3E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364" y="1251171"/>
              <a:ext cx="5615093" cy="431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72E9DE-1500-E145-AA0D-6F35AB2CF722}"/>
                </a:ext>
              </a:extLst>
            </p:cNvPr>
            <p:cNvSpPr txBox="1"/>
            <p:nvPr/>
          </p:nvSpPr>
          <p:spPr>
            <a:xfrm>
              <a:off x="1792132" y="3622598"/>
              <a:ext cx="1485232" cy="153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Gill Sans MT" panose="020B0502020104020203" pitchFamily="34" charset="77"/>
                </a:rPr>
                <a:t>Broad agreement of cooling across boreal forests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Gill Sans MT" panose="020B0502020104020203" pitchFamily="34" charset="77"/>
                </a:rPr>
                <a:t>Most (but not all) models show warming in the Tropics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0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83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Lawrence</dc:creator>
  <cp:lastModifiedBy>David Lawrence</cp:lastModifiedBy>
  <cp:revision>1</cp:revision>
  <dcterms:created xsi:type="dcterms:W3CDTF">2021-08-02T15:33:28Z</dcterms:created>
  <dcterms:modified xsi:type="dcterms:W3CDTF">2021-08-02T15:36:05Z</dcterms:modified>
</cp:coreProperties>
</file>