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942C3-434E-42DB-807E-235AB15D35DE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4040E-3F2E-44C7-910C-D52BA0592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9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9FB3A68-D57F-7B4D-9264-8F264AA78252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6725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8892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1B597D93-9DA6-984E-893B-D098BD3ED91F}" type="datetimeFigureOut">
              <a:rPr lang="en-US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1FDD2CF-905B-2D40-AEA6-86BE43CC40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3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7-03-15 at 7.46.33 A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282" y="1586787"/>
            <a:ext cx="4622318" cy="2397786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4114802" cy="5463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Understand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fire’s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influence on 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the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global annual land 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surface air temperature and energy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budget in the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20</a:t>
            </a:r>
            <a:r>
              <a:rPr lang="en-US" sz="1600" baseline="300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th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 century</a:t>
            </a:r>
            <a:endParaRPr lang="en-US" sz="1600" dirty="0" smtClean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 smtClean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Evaluate 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Community Earth System Model (CESM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)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 fire performance relative to different 20</a:t>
            </a:r>
            <a:r>
              <a:rPr lang="en-US" sz="1600" baseline="300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th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 century fire data sets</a:t>
            </a:r>
            <a:endParaRPr lang="en-US" sz="1600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Compare “fire-on” and “fire-off” model simulations in different biomes, particularly 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focusing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on tropical savannas and other fire-prone areas of the world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Fire </a:t>
            </a:r>
            <a:r>
              <a:rPr lang="en-US" sz="1600" dirty="0">
                <a:solidFill>
                  <a:srgbClr val="000000"/>
                </a:solidFill>
              </a:rPr>
              <a:t>increases surface air temperature predominantly by reducing latent heat flux, mainly due to fire-induced damage to the vegetation </a:t>
            </a:r>
            <a:r>
              <a:rPr lang="en-US" sz="1600" dirty="0" smtClean="0">
                <a:solidFill>
                  <a:srgbClr val="000000"/>
                </a:solidFill>
              </a:rPr>
              <a:t>canopy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This </a:t>
            </a:r>
            <a:r>
              <a:rPr lang="en-US" sz="1600" dirty="0">
                <a:solidFill>
                  <a:srgbClr val="000000"/>
                </a:solidFill>
              </a:rPr>
              <a:t>study provides an integrated estimate of fire and </a:t>
            </a:r>
            <a:r>
              <a:rPr lang="en-US" sz="1600" dirty="0" smtClean="0">
                <a:solidFill>
                  <a:srgbClr val="000000"/>
                </a:solidFill>
              </a:rPr>
              <a:t>the </a:t>
            </a:r>
            <a:r>
              <a:rPr lang="en-US" sz="1600" dirty="0">
                <a:solidFill>
                  <a:srgbClr val="000000"/>
                </a:solidFill>
              </a:rPr>
              <a:t>changes </a:t>
            </a:r>
            <a:r>
              <a:rPr lang="en-US" sz="1600" dirty="0" smtClean="0">
                <a:solidFill>
                  <a:srgbClr val="000000"/>
                </a:solidFill>
              </a:rPr>
              <a:t>it induces in </a:t>
            </a:r>
            <a:r>
              <a:rPr lang="en-US" sz="1600" dirty="0">
                <a:solidFill>
                  <a:srgbClr val="000000"/>
                </a:solidFill>
              </a:rPr>
              <a:t>ecosystems</a:t>
            </a:r>
            <a:r>
              <a:rPr lang="en-US" sz="1600" dirty="0"/>
              <a:t>, </a:t>
            </a:r>
            <a:r>
              <a:rPr lang="en-US" sz="1600" dirty="0" smtClean="0"/>
              <a:t>land temperatures,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and </a:t>
            </a:r>
            <a:r>
              <a:rPr lang="en-US" sz="1600" dirty="0" smtClean="0">
                <a:solidFill>
                  <a:srgbClr val="000000"/>
                </a:solidFill>
              </a:rPr>
              <a:t>the energy </a:t>
            </a:r>
            <a:r>
              <a:rPr lang="en-US" sz="1600" dirty="0">
                <a:solidFill>
                  <a:srgbClr val="000000"/>
                </a:solidFill>
              </a:rPr>
              <a:t>budget at a global </a:t>
            </a:r>
            <a:r>
              <a:rPr lang="en-US" sz="1600" dirty="0" smtClean="0">
                <a:solidFill>
                  <a:srgbClr val="000000"/>
                </a:solidFill>
              </a:rPr>
              <a:t>scale</a:t>
            </a:r>
            <a:endParaRPr lang="en-US" sz="1600" dirty="0" smtClean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600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23835"/>
            <a:ext cx="8610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000" b="1" dirty="0" smtClean="0">
                <a:solidFill>
                  <a:srgbClr val="000000"/>
                </a:solidFill>
              </a:rPr>
              <a:t>Fire Affects </a:t>
            </a:r>
            <a:r>
              <a:rPr lang="en-US" sz="3000" b="1" dirty="0">
                <a:solidFill>
                  <a:srgbClr val="000000"/>
                </a:solidFill>
              </a:rPr>
              <a:t>G</a:t>
            </a:r>
            <a:r>
              <a:rPr lang="en-US" sz="3000" b="1" dirty="0" smtClean="0">
                <a:solidFill>
                  <a:srgbClr val="000000"/>
                </a:solidFill>
              </a:rPr>
              <a:t>lobal </a:t>
            </a:r>
            <a:r>
              <a:rPr lang="en-US" sz="3000" b="1" dirty="0" smtClean="0"/>
              <a:t>Land Temperatures and </a:t>
            </a:r>
            <a:br>
              <a:rPr lang="en-US" sz="3000" b="1" dirty="0" smtClean="0"/>
            </a:br>
            <a:r>
              <a:rPr lang="en-US" sz="3000" b="1" dirty="0" smtClean="0"/>
              <a:t>Energy Flows </a:t>
            </a:r>
            <a:r>
              <a:rPr lang="en-US" sz="3000" b="1" dirty="0" smtClean="0">
                <a:solidFill>
                  <a:srgbClr val="000000"/>
                </a:solidFill>
              </a:rPr>
              <a:t>by Restructuring Ecosystems</a:t>
            </a:r>
            <a:endParaRPr lang="en-US" sz="3000" b="1" dirty="0">
              <a:solidFill>
                <a:srgbClr val="000000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62305" y="5062111"/>
            <a:ext cx="4100695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F Li</a:t>
            </a:r>
            <a:r>
              <a:rPr lang="en-US" sz="1000" smtClean="0">
                <a:solidFill>
                  <a:srgbClr val="000000"/>
                </a:solidFill>
                <a:latin typeface="+mn-lt"/>
              </a:rPr>
              <a:t>, DM 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Lawrence, and B Bond-Lamberty. 2017. “Impact of Fire on Global Land 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S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urface 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ir 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T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emperature and Energy Budget for the 20th Century due to Changes within Ecosystems.” </a:t>
            </a:r>
            <a:r>
              <a:rPr lang="en-US" sz="1000" i="1" dirty="0" smtClean="0">
                <a:solidFill>
                  <a:srgbClr val="000000"/>
                </a:solidFill>
                <a:latin typeface="+mn-lt"/>
              </a:rPr>
              <a:t>Environmental Research Letters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12:044014. DOI: 10.1088/1748-9326/aa6685</a:t>
            </a:r>
            <a:endParaRPr 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495801" y="3946754"/>
            <a:ext cx="44826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The figure shows the annual burned area fraction averaged over the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20</a:t>
            </a:r>
            <a:r>
              <a:rPr lang="en-US" sz="1200" b="1" baseline="30000" dirty="0" smtClean="0">
                <a:solidFill>
                  <a:srgbClr val="0000FF"/>
                </a:solidFill>
                <a:latin typeface="Arial" charset="0"/>
              </a:rPr>
              <a:t>th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century as computed by the Community Earth System Model. Simulations showed the highest burned area fractions in tropical savannas and southern Asia.</a:t>
            </a: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505200" y="3733800"/>
            <a:ext cx="5486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0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BondLamberty-etal-FireGlobalEffects-ERL-August2017-f</Presentation>
    <Funding xmlns="98b00cf3-a6ce-40de-8923-f140beb786e9">ESM (ACME)</Funding>
  </documentManagement>
</p:properties>
</file>

<file path=customXml/itemProps1.xml><?xml version="1.0" encoding="utf-8"?>
<ds:datastoreItem xmlns:ds="http://schemas.openxmlformats.org/officeDocument/2006/customXml" ds:itemID="{8664B1A0-862D-47FF-9608-038C59EBA759}"/>
</file>

<file path=customXml/itemProps2.xml><?xml version="1.0" encoding="utf-8"?>
<ds:datastoreItem xmlns:ds="http://schemas.openxmlformats.org/officeDocument/2006/customXml" ds:itemID="{A824FA5E-9503-49A0-B75C-F854F9AFA37A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64</TotalTime>
  <Words>202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BondLamberty-etal-FireGlobalEffects-ERL-August2017-f</dc:title>
  <dc:creator>JOvink</dc:creator>
  <dc:description/>
  <cp:lastModifiedBy>Dorsey, Kathryn S</cp:lastModifiedBy>
  <cp:revision>15</cp:revision>
  <cp:lastPrinted>2011-05-11T17:30:12Z</cp:lastPrinted>
  <dcterms:created xsi:type="dcterms:W3CDTF">2013-02-22T17:42:48Z</dcterms:created>
  <dcterms:modified xsi:type="dcterms:W3CDTF">2017-08-18T17:38:11Z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ESM (ACME)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BondLamberty-etal-FireGlobalEffects-ERL-August2017-f</vt:lpwstr>
  </property>
  <property fmtid="{D5CDD505-2E9C-101B-9397-08002B2CF9AE}" pid="8" name="SlideDescription">
    <vt:lpwstr/>
  </property>
</Properties>
</file>