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53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77825" y="1416050"/>
            <a:ext cx="8415338" cy="1555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 txBox="1"/>
          <p:nvPr/>
        </p:nvSpPr>
        <p:spPr>
          <a:xfrm>
            <a:off x="61353" y="1219199"/>
            <a:ext cx="4146664" cy="5632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231775" indent="-231775" algn="ctr">
              <a:spcBef>
                <a:spcPts val="200"/>
              </a:spcBef>
              <a:defRPr sz="1400" b="1"/>
            </a:pPr>
            <a:r>
              <a:rPr dirty="0"/>
              <a:t>Objective</a:t>
            </a:r>
          </a:p>
          <a:p>
            <a:pPr marL="285750" indent="-285750">
              <a:spcBef>
                <a:spcPts val="200"/>
              </a:spcBef>
              <a:buSzPct val="100000"/>
              <a:buFont typeface="Arial"/>
              <a:buChar char="●"/>
              <a:defRPr sz="1400"/>
            </a:pPr>
            <a:r>
              <a:rPr lang="en-US" dirty="0"/>
              <a:t>To determine how and why the seasonal cycle of precipitation will change over tropical land in the coming century.</a:t>
            </a:r>
            <a:endParaRPr b="1" dirty="0"/>
          </a:p>
          <a:p>
            <a:pPr marL="231775" indent="-231775" algn="ctr">
              <a:spcBef>
                <a:spcPts val="200"/>
              </a:spcBef>
              <a:defRPr sz="1400" b="1"/>
            </a:pPr>
            <a:r>
              <a:rPr dirty="0"/>
              <a:t>Approach</a:t>
            </a:r>
          </a:p>
          <a:p>
            <a:pPr marL="285750" indent="-285750">
              <a:spcBef>
                <a:spcPts val="200"/>
              </a:spcBef>
              <a:buSzPct val="100000"/>
              <a:buFont typeface="Arial"/>
              <a:buChar char="●"/>
              <a:defRPr sz="1400"/>
            </a:pPr>
            <a:r>
              <a:rPr lang="en-US" dirty="0"/>
              <a:t>Analyze the historical and projected future seasonal cycle of rainfall in Earth’s 6 main monsoon regions as simulated by an ensemble of global climate models (from CMIP6), then use moist energy diagnostics to interpret these changes.</a:t>
            </a:r>
            <a:endParaRPr dirty="0"/>
          </a:p>
          <a:p>
            <a:pPr algn="ctr">
              <a:spcBef>
                <a:spcPts val="200"/>
              </a:spcBef>
              <a:defRPr sz="1400" b="1"/>
            </a:pPr>
            <a:r>
              <a:rPr dirty="0"/>
              <a:t>Impact</a:t>
            </a:r>
          </a:p>
          <a:p>
            <a:pPr marL="283463" indent="-283463">
              <a:spcBef>
                <a:spcPts val="200"/>
              </a:spcBef>
              <a:buSzPct val="100000"/>
              <a:buFont typeface="Arial"/>
              <a:buChar char="●"/>
              <a:defRPr sz="1400"/>
            </a:pPr>
            <a:r>
              <a:rPr lang="en-US" dirty="0"/>
              <a:t>Changes in the seasonal cycle fall into two main categories:  a lengthening and amplification of the rainy season in the two largest Northern Hemisphere monsoon regions, and a contraction and weakening of the rainy season in the two largest Southern Hemisphere regions.</a:t>
            </a:r>
          </a:p>
          <a:p>
            <a:pPr marL="283463" indent="-283463">
              <a:spcBef>
                <a:spcPts val="200"/>
              </a:spcBef>
              <a:buSzPct val="100000"/>
              <a:buFont typeface="Arial"/>
              <a:buChar char="●"/>
              <a:defRPr sz="1400"/>
            </a:pPr>
            <a:r>
              <a:rPr lang="en-US" dirty="0"/>
              <a:t>Rainy season weakening occurs where the equator-to-pole difference in atmospheric energy content increases.  A new “relative moist static energy” metric is defined as the difference between local atmospheric energy content and the tropical mean value; changes in this metric correlate well with changes in the length of the rainy season.</a:t>
            </a:r>
          </a:p>
        </p:txBody>
      </p:sp>
      <p:sp>
        <p:nvSpPr>
          <p:cNvPr id="22" name="Rectangle 5"/>
          <p:cNvSpPr txBox="1"/>
          <p:nvPr/>
        </p:nvSpPr>
        <p:spPr>
          <a:xfrm>
            <a:off x="169455" y="147585"/>
            <a:ext cx="8805090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3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2800" dirty="0"/>
              <a:t>Projecting regionally distinct future </a:t>
            </a:r>
          </a:p>
          <a:p>
            <a:pPr algn="ctr"/>
            <a:r>
              <a:rPr lang="en-US" sz="2800" dirty="0"/>
              <a:t>changes in monsoons</a:t>
            </a:r>
            <a:endParaRPr sz="2800" dirty="0"/>
          </a:p>
        </p:txBody>
      </p:sp>
      <p:sp>
        <p:nvSpPr>
          <p:cNvPr id="23" name="Text Box 6"/>
          <p:cNvSpPr txBox="1"/>
          <p:nvPr/>
        </p:nvSpPr>
        <p:spPr>
          <a:xfrm>
            <a:off x="4707093" y="5902941"/>
            <a:ext cx="4267451" cy="553999"/>
          </a:xfrm>
          <a:prstGeom prst="rect">
            <a:avLst/>
          </a:prstGeom>
          <a:ln w="12700">
            <a:solidFill>
              <a:srgbClr val="000000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000"/>
            </a:pPr>
            <a:r>
              <a:rPr lang="en-US" dirty="0"/>
              <a:t>Rodrigo J. </a:t>
            </a:r>
            <a:r>
              <a:rPr lang="en-US" dirty="0" err="1"/>
              <a:t>Bombardi</a:t>
            </a:r>
            <a:r>
              <a:rPr lang="en-US" dirty="0"/>
              <a:t> and William R. Boos (2021). Explaining globally inhomogeneous future changes in monsoons using simple moist energy diagnostics. </a:t>
            </a:r>
            <a:r>
              <a:rPr lang="en-US" i="1" dirty="0"/>
              <a:t>Journal of Climate</a:t>
            </a:r>
            <a:r>
              <a:rPr lang="en-US" dirty="0"/>
              <a:t>, doi:10.1175/JCLI-D-20-1012.1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C82A77-9049-4A4D-9E2B-440D8AD69ADA}"/>
              </a:ext>
            </a:extLst>
          </p:cNvPr>
          <p:cNvSpPr txBox="1"/>
          <p:nvPr/>
        </p:nvSpPr>
        <p:spPr>
          <a:xfrm>
            <a:off x="4653045" y="4428467"/>
            <a:ext cx="4321500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12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just"/>
            <a:r>
              <a:rPr lang="en-US" dirty="0"/>
              <a:t>Annual cycle of precipitation for historical (1981-2010, blue) and future projections (2071-2100, orange) of precipitation in 2 monsoon regions, showing the lengthening and amplification of the rainy season. Dashed lines represent the multi-model ensemble mean and shading the one-standard error ensemble spread. Vertical shading onset and demise dates.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0C9A13F-D601-7845-A0A6-7146B0684B90}"/>
              </a:ext>
            </a:extLst>
          </p:cNvPr>
          <p:cNvGrpSpPr/>
          <p:nvPr/>
        </p:nvGrpSpPr>
        <p:grpSpPr>
          <a:xfrm>
            <a:off x="4287915" y="1377099"/>
            <a:ext cx="4794732" cy="2862096"/>
            <a:chOff x="4443764" y="2512382"/>
            <a:chExt cx="4498562" cy="255350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89284FB-0425-4143-8723-D38EB3276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86339" y="4735029"/>
              <a:ext cx="4155987" cy="33085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6ED383B-B8C1-344A-AF16-AF9FEC516D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3764" y="2512382"/>
              <a:ext cx="4498562" cy="2249281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OE-Sample-Slide-Highlights-Template">
  <a:themeElements>
    <a:clrScheme name="DOE-Sample-Slide-Highlights-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OE-Sample-Slide-Highlights-Templat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OE-Sample-Slide-Highlights-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OE-Sample-Slide-Highlights-Template">
  <a:themeElements>
    <a:clrScheme name="DOE-Sample-Slide-Highlights-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OE-Sample-Slide-Highlights-Templat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OE-Sample-Slide-Highlights-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280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Bill Boos</cp:lastModifiedBy>
  <cp:revision>21</cp:revision>
  <dcterms:modified xsi:type="dcterms:W3CDTF">2021-08-26T21:15:21Z</dcterms:modified>
</cp:coreProperties>
</file>