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  <p:cmAuthor id="2" name="Microsoft Office User" initials="Office [2]" lastIdx="1" clrIdx="1">
    <p:extLst/>
  </p:cmAuthor>
  <p:cmAuthor id="3" name="Gautam Bisht" initials="GB" lastIdx="0" clrIdx="2">
    <p:extLst>
      <p:ext uri="{19B8F6BF-5375-455C-9EA6-DF929625EA0E}">
        <p15:presenceInfo xmlns:p15="http://schemas.microsoft.com/office/powerpoint/2012/main" userId="" providerId="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2" autoAdjust="0"/>
    <p:restoredTop sz="94890" autoAdjust="0"/>
  </p:normalViewPr>
  <p:slideViewPr>
    <p:cSldViewPr snapToGrid="0" snapToObjects="1">
      <p:cViewPr>
        <p:scale>
          <a:sx n="170" d="100"/>
          <a:sy n="170" d="100"/>
        </p:scale>
        <p:origin x="504" y="-204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47017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 smtClean="0"/>
              <a:t>Data available at (DOI):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</a:t>
            </a:r>
          </a:p>
          <a:p>
            <a:pPr lvl="0"/>
            <a:r>
              <a:rPr lang="en-US" dirty="0" smtClean="0"/>
              <a:t>- Visually compelling figure(s) to explain the research</a:t>
            </a:r>
          </a:p>
          <a:p>
            <a:pPr lvl="0"/>
            <a:r>
              <a:rPr lang="en-US" dirty="0" smtClean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</a:t>
            </a:r>
          </a:p>
          <a:p>
            <a:pPr lvl="0"/>
            <a:r>
              <a:rPr lang="en-US" dirty="0" smtClean="0"/>
              <a:t>- Visually compelling figure(s) to explain the research</a:t>
            </a:r>
          </a:p>
          <a:p>
            <a:pPr lvl="0"/>
            <a:r>
              <a:rPr lang="en-US" dirty="0" smtClean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less. Importance, relevance, or intriguing component of the finding to the field</a:t>
            </a:r>
            <a:endParaRPr lang="en-US" dirty="0"/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 smtClean="0"/>
              <a:t>Data available at (DOI):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Significance and Impact</a:t>
            </a:r>
            <a:endParaRPr lang="en-US" dirty="0" smtClean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mtClean="0"/>
              <a:t>Scientific Achievement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 smtClean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quarter" idx="3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" t="10109" r="470" b="7551"/>
          <a:stretch/>
        </p:blipFill>
        <p:spPr>
          <a:xfrm rot="5400000">
            <a:off x="197742" y="632222"/>
            <a:ext cx="3097529" cy="3493013"/>
          </a:xfr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220" y="-4627"/>
            <a:ext cx="9019462" cy="708660"/>
          </a:xfrm>
        </p:spPr>
        <p:txBody>
          <a:bodyPr/>
          <a:lstStyle/>
          <a:p>
            <a:r>
              <a:rPr lang="en-US" dirty="0"/>
              <a:t>Impacts of </a:t>
            </a:r>
            <a:r>
              <a:rPr lang="en-US" dirty="0" err="1"/>
              <a:t>microtopographic</a:t>
            </a:r>
            <a:r>
              <a:rPr lang="en-US" dirty="0"/>
              <a:t> snow-redistribution and lateral subsurface processes </a:t>
            </a:r>
            <a:r>
              <a:rPr lang="en-US" dirty="0" smtClean="0"/>
              <a:t>in </a:t>
            </a:r>
            <a:r>
              <a:rPr lang="en-US" dirty="0"/>
              <a:t>an Arctic polygonal </a:t>
            </a:r>
            <a:r>
              <a:rPr lang="en-US" dirty="0" smtClean="0"/>
              <a:t>ecosystem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13220" y="5037127"/>
            <a:ext cx="3352280" cy="997913"/>
          </a:xfrm>
        </p:spPr>
        <p:txBody>
          <a:bodyPr/>
          <a:lstStyle/>
          <a:p>
            <a:r>
              <a:rPr lang="en-US" b="1" dirty="0"/>
              <a:t>Citation: </a:t>
            </a:r>
            <a:r>
              <a:rPr lang="en-US" dirty="0"/>
              <a:t>Bisht, G., Riley, W. J., Wainwright, H. M., </a:t>
            </a:r>
            <a:r>
              <a:rPr lang="en-US" dirty="0" err="1"/>
              <a:t>Dafflon</a:t>
            </a:r>
            <a:r>
              <a:rPr lang="en-US" dirty="0"/>
              <a:t>, B., </a:t>
            </a:r>
            <a:r>
              <a:rPr lang="en-US" dirty="0" err="1"/>
              <a:t>Fengming</a:t>
            </a:r>
            <a:r>
              <a:rPr lang="en-US" dirty="0"/>
              <a:t>, Y., and </a:t>
            </a:r>
            <a:r>
              <a:rPr lang="en-US" dirty="0" err="1"/>
              <a:t>Romanovsky</a:t>
            </a:r>
            <a:r>
              <a:rPr lang="en-US" dirty="0"/>
              <a:t>, V. E.: Impacts of </a:t>
            </a:r>
            <a:r>
              <a:rPr lang="en-US" dirty="0" err="1"/>
              <a:t>microtopographic</a:t>
            </a:r>
            <a:r>
              <a:rPr lang="en-US" dirty="0"/>
              <a:t> snow redistribution and lateral subsurface processes on hydrologic and thermal states in an Arctic polygonal ground ecosystem: a case study using ELM-3D v1.0, </a:t>
            </a:r>
            <a:r>
              <a:rPr lang="en-US" dirty="0" err="1"/>
              <a:t>Geosci</a:t>
            </a:r>
            <a:r>
              <a:rPr lang="en-US" dirty="0"/>
              <a:t>. Model Dev., 11, 61-76, https://</a:t>
            </a:r>
            <a:r>
              <a:rPr lang="en-US" dirty="0" err="1"/>
              <a:t>doi.org</a:t>
            </a:r>
            <a:r>
              <a:rPr lang="en-US" dirty="0"/>
              <a:t>/10.5194/gmd-11-61-2018, 2018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 smtClean="0"/>
              <a:t>We analyze the effects of snow redistribution (SR) and lateral subsurface processes on hydrologic and thermal states at a polygonal tundra site near Barrow, Alaska.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5"/>
          </p:nvPr>
        </p:nvSpPr>
        <p:spPr>
          <a:xfrm>
            <a:off x="3387840" y="4562703"/>
            <a:ext cx="5786275" cy="1598612"/>
          </a:xfrm>
        </p:spPr>
        <p:txBody>
          <a:bodyPr>
            <a:normAutofit/>
          </a:bodyPr>
          <a:lstStyle/>
          <a:p>
            <a:r>
              <a:rPr lang="en-US" sz="1600" dirty="0" smtClean="0"/>
              <a:t>E3SM Land model was extended to include:</a:t>
            </a:r>
          </a:p>
          <a:p>
            <a:pPr marL="513652" lvl="1" indent="-342900">
              <a:buFont typeface="+mj-lt"/>
              <a:buAutoNum type="arabicPeriod"/>
            </a:pPr>
            <a:r>
              <a:rPr lang="en-US" sz="1400" dirty="0" smtClean="0"/>
              <a:t>Redistribution of incoming snow to account for microtopography</a:t>
            </a:r>
          </a:p>
          <a:p>
            <a:pPr marL="513652" lvl="1" indent="-342900">
              <a:buFont typeface="+mj-lt"/>
              <a:buAutoNum type="arabicPeriod"/>
            </a:pPr>
            <a:r>
              <a:rPr lang="en-US" sz="1400" dirty="0" smtClean="0"/>
              <a:t>Lateral redistribution of soil moisture and soil temperature</a:t>
            </a:r>
            <a:endParaRPr lang="en-US" sz="1000" dirty="0"/>
          </a:p>
          <a:p>
            <a:r>
              <a:rPr lang="en-US" sz="1600" dirty="0" smtClean="0"/>
              <a:t>The model successfully reproduced observed soil temperature vertical profiles in polygon rims and centers</a:t>
            </a:r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36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t="8633" r="4" b="-4332"/>
          <a:stretch/>
        </p:blipFill>
        <p:spPr>
          <a:xfrm>
            <a:off x="3552616" y="6307797"/>
            <a:ext cx="1161288" cy="595357"/>
          </a:xfrm>
        </p:spPr>
      </p:pic>
      <p:sp>
        <p:nvSpPr>
          <p:cNvPr id="18" name="Text Placeholder 17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/>
              <a:t>Spatial </a:t>
            </a:r>
            <a:r>
              <a:rPr lang="en-US" dirty="0"/>
              <a:t>heterogeneity of snow depth during the winter due to SR generated surface soil temperature heterogeneity that propagated in depth and time. Excluding lateral subsurface </a:t>
            </a:r>
            <a:r>
              <a:rPr lang="en-US" dirty="0" smtClean="0"/>
              <a:t>processes led to an overestimation </a:t>
            </a:r>
            <a:r>
              <a:rPr lang="en-US" dirty="0"/>
              <a:t>of spatial variability in soil </a:t>
            </a:r>
            <a:r>
              <a:rPr lang="en-US" dirty="0" smtClean="0"/>
              <a:t>temperature.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0302" y="3946851"/>
            <a:ext cx="34627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Vertical profile of simulated daily spatial standard deviation of soil temperature for simulations performed with (a) SR turned off and 1D physics; (b) SR turned on and 1D physics; and </a:t>
            </a:r>
            <a:r>
              <a:rPr lang="de-DE" sz="1200" b="1" dirty="0" smtClean="0"/>
              <a:t>(c) SR </a:t>
            </a:r>
            <a:r>
              <a:rPr lang="en-US" sz="1200" b="1" dirty="0"/>
              <a:t>turned </a:t>
            </a:r>
            <a:r>
              <a:rPr lang="de-DE" sz="1200" b="1" dirty="0" smtClean="0"/>
              <a:t>on </a:t>
            </a:r>
            <a:r>
              <a:rPr lang="de-DE" sz="1200" b="1" dirty="0" err="1" smtClean="0"/>
              <a:t>and</a:t>
            </a:r>
            <a:r>
              <a:rPr lang="de-DE" sz="1200" b="1" dirty="0" smtClean="0"/>
              <a:t> 2D </a:t>
            </a:r>
            <a:r>
              <a:rPr lang="en-US" sz="1200" b="1" dirty="0"/>
              <a:t>physics</a:t>
            </a:r>
            <a:r>
              <a:rPr lang="de-DE" sz="1200" b="1" dirty="0" smtClean="0"/>
              <a:t>. </a:t>
            </a:r>
            <a:endParaRPr lang="en-US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3154459" y="3784237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smtClean="0"/>
              <a:t>[K]</a:t>
            </a:r>
            <a:endParaRPr 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525" y="623039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242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Other EESA Highlights (not DOE-SC)</vt:lpstr>
      <vt:lpstr>DOE-SC EESA Highlights</vt:lpstr>
      <vt:lpstr>Horizonal Img_DOE-SC EESA Highlights</vt:lpstr>
      <vt:lpstr>Impacts of microtopographic snow-redistribution and lateral subsurface processes in an Arctic polygonal ecosystem</vt:lpstr>
    </vt:vector>
  </TitlesOfParts>
  <Company>LBNL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Gautam Bisht</cp:lastModifiedBy>
  <cp:revision>110</cp:revision>
  <dcterms:created xsi:type="dcterms:W3CDTF">2016-02-10T19:06:12Z</dcterms:created>
  <dcterms:modified xsi:type="dcterms:W3CDTF">2018-01-09T14:50:29Z</dcterms:modified>
</cp:coreProperties>
</file>