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Lst>
  <p:notesMasterIdLst>
    <p:notesMasterId r:id="rId4"/>
  </p:notesMasterIdLst>
  <p:handoutMasterIdLst>
    <p:handoutMasterId r:id="rId5"/>
  </p:handoutMasterIdLst>
  <p:sldIdLst>
    <p:sldId id="265"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57" autoAdjust="0"/>
    <p:restoredTop sz="94643" autoAdjust="0"/>
  </p:normalViewPr>
  <p:slideViewPr>
    <p:cSldViewPr snapToGrid="0" snapToObjects="1">
      <p:cViewPr varScale="1">
        <p:scale>
          <a:sx n="86" d="100"/>
          <a:sy n="86" d="100"/>
        </p:scale>
        <p:origin x="1032" y="200"/>
      </p:cViewPr>
      <p:guideLst>
        <p:guide orient="horz" pos="2160"/>
        <p:guide pos="384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97" d="100"/>
          <a:sy n="97" d="100"/>
        </p:scale>
        <p:origin x="353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6/21/21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6/21/21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54" name="Title Placeholder 1"/>
          <p:cNvSpPr>
            <a:spLocks noGrp="1"/>
          </p:cNvSpPr>
          <p:nvPr>
            <p:ph type="title" hasCustomPrompt="1"/>
          </p:nvPr>
        </p:nvSpPr>
        <p:spPr bwMode="auto">
          <a:xfrm>
            <a:off x="0" y="0"/>
            <a:ext cx="12192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55" name="Straight Connector 54"/>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49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11" name="Wave 10"/>
          <p:cNvSpPr/>
          <p:nvPr userDrawn="1"/>
        </p:nvSpPr>
        <p:spPr>
          <a:xfrm>
            <a:off x="1" y="330201"/>
            <a:ext cx="12187767"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2" name="Wave 11"/>
          <p:cNvSpPr/>
          <p:nvPr userDrawn="1"/>
        </p:nvSpPr>
        <p:spPr>
          <a:xfrm>
            <a:off x="4234" y="311151"/>
            <a:ext cx="12187767"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3" name="Wave 12"/>
          <p:cNvSpPr/>
          <p:nvPr userDrawn="1"/>
        </p:nvSpPr>
        <p:spPr>
          <a:xfrm>
            <a:off x="1" y="263526"/>
            <a:ext cx="12187767"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4" name="Wave 13"/>
          <p:cNvSpPr/>
          <p:nvPr userDrawn="1"/>
        </p:nvSpPr>
        <p:spPr>
          <a:xfrm>
            <a:off x="0" y="65088"/>
            <a:ext cx="12192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5" name="Rectangle 14"/>
          <p:cNvSpPr/>
          <p:nvPr userDrawn="1"/>
        </p:nvSpPr>
        <p:spPr>
          <a:xfrm>
            <a:off x="0" y="0"/>
            <a:ext cx="12192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sz="1800" dirty="0">
              <a:solidFill>
                <a:prstClr val="white"/>
              </a:solidFill>
            </a:endParaRPr>
          </a:p>
        </p:txBody>
      </p:sp>
      <p:sp>
        <p:nvSpPr>
          <p:cNvPr id="16" name="Wave 15"/>
          <p:cNvSpPr/>
          <p:nvPr userDrawn="1"/>
        </p:nvSpPr>
        <p:spPr>
          <a:xfrm>
            <a:off x="-4233" y="557213"/>
            <a:ext cx="12196233"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7" name="Title Placeholder 1"/>
          <p:cNvSpPr>
            <a:spLocks noGrp="1"/>
          </p:cNvSpPr>
          <p:nvPr>
            <p:ph type="title" hasCustomPrompt="1"/>
          </p:nvPr>
        </p:nvSpPr>
        <p:spPr bwMode="auto">
          <a:xfrm>
            <a:off x="0" y="0"/>
            <a:ext cx="12192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18" name="Straight Connector 17"/>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4593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3"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4"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5"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18"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19" name="Picture 18"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0" name="Picture 1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24"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7"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8"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9"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20"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21"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22"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23" name="Picture 22"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4" name="Picture 23"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pic>
        <p:nvPicPr>
          <p:cNvPr id="25" name="Picture 2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274500" y="6294130"/>
            <a:ext cx="545549" cy="536820"/>
          </a:xfrm>
          <a:prstGeom prst="rect">
            <a:avLst/>
          </a:prstGeom>
        </p:spPr>
      </p:pic>
      <p:pic>
        <p:nvPicPr>
          <p:cNvPr id="2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8781179" y="6294130"/>
            <a:ext cx="574378" cy="548640"/>
          </a:xfrm>
          <a:prstGeom prst="rect">
            <a:avLst/>
          </a:prstGeom>
          <a:noFill/>
          <a:extLst>
            <a:ext uri="{909E8E84-426E-40DD-AFC4-6F175D3DCCD1}">
              <a14:hiddenFill xmlns:a14="http://schemas.microsoft.com/office/drawing/2010/main">
                <a:solidFill>
                  <a:srgbClr val="FFFFFF"/>
                </a:solidFill>
              </a14:hiddenFill>
            </a:ext>
          </a:extLst>
        </p:spPr>
      </p:pic>
      <p:sp>
        <p:nvSpPr>
          <p:cNvPr id="27" name="Text Placeholder 2"/>
          <p:cNvSpPr>
            <a:spLocks noGrp="1"/>
          </p:cNvSpPr>
          <p:nvPr>
            <p:ph type="body" sz="quarter" idx="36" hasCustomPrompt="1"/>
          </p:nvPr>
        </p:nvSpPr>
        <p:spPr>
          <a:xfrm>
            <a:off x="19051" y="5308601"/>
            <a:ext cx="4497916" cy="246063"/>
          </a:xfrm>
          <a:prstGeom prst="rect">
            <a:avLst/>
          </a:prstGeom>
        </p:spPr>
        <p:txBody>
          <a:bodyPr/>
          <a:lstStyle>
            <a:lvl1pPr>
              <a:defRPr sz="1000" baseline="0"/>
            </a:lvl1pPr>
          </a:lstStyle>
          <a:p>
            <a:pPr lvl="0"/>
            <a:r>
              <a:rPr lang="en-US" dirty="0"/>
              <a:t>Data available at (DOI):</a:t>
            </a:r>
          </a:p>
        </p:txBody>
      </p:sp>
      <p:sp>
        <p:nvSpPr>
          <p:cNvPr id="28"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488722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91" r:id="rId1"/>
    <p:sldLayoutId id="2147483692"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p:txBody>
          <a:bodyPr/>
          <a:lstStyle/>
          <a:p>
            <a:r>
              <a:rPr lang="en-US" dirty="0"/>
              <a:t>Anthropogenic influences on the </a:t>
            </a:r>
            <a:br>
              <a:rPr lang="en-US" dirty="0"/>
            </a:br>
            <a:r>
              <a:rPr lang="en-US" dirty="0"/>
              <a:t>African easterly jet – African easterly wave system</a:t>
            </a:r>
          </a:p>
        </p:txBody>
      </p:sp>
      <p:sp>
        <p:nvSpPr>
          <p:cNvPr id="20" name="Text Placeholder 19"/>
          <p:cNvSpPr>
            <a:spLocks noGrp="1"/>
          </p:cNvSpPr>
          <p:nvPr>
            <p:ph type="body" sz="quarter" idx="26"/>
          </p:nvPr>
        </p:nvSpPr>
        <p:spPr/>
        <p:txBody>
          <a:bodyPr/>
          <a:lstStyle/>
          <a:p>
            <a:r>
              <a:rPr lang="en-US" dirty="0"/>
              <a:t>﻿</a:t>
            </a:r>
            <a:r>
              <a:rPr lang="en-US" dirty="0" err="1"/>
              <a:t>Bercos</a:t>
            </a:r>
            <a:r>
              <a:rPr lang="en-US" dirty="0"/>
              <a:t>-Hickey, E., and C. M. </a:t>
            </a:r>
            <a:r>
              <a:rPr lang="en-US" dirty="0" err="1"/>
              <a:t>Patricola</a:t>
            </a:r>
            <a:r>
              <a:rPr lang="en-US" dirty="0"/>
              <a:t>, 2021: Anthropogenic influences on the African easterly jet–African easterly wave system. </a:t>
            </a:r>
            <a:r>
              <a:rPr lang="en-US" dirty="0" err="1"/>
              <a:t>Clim</a:t>
            </a:r>
            <a:r>
              <a:rPr lang="en-US" dirty="0"/>
              <a:t>. </a:t>
            </a:r>
            <a:r>
              <a:rPr lang="en-US" dirty="0" err="1"/>
              <a:t>Dyn</a:t>
            </a:r>
            <a:r>
              <a:rPr lang="en-US" dirty="0"/>
              <a:t>., doi:10.1007/s00382-021-05838-1.</a:t>
            </a:r>
          </a:p>
        </p:txBody>
      </p:sp>
      <p:sp>
        <p:nvSpPr>
          <p:cNvPr id="21" name="Text Placeholder 20"/>
          <p:cNvSpPr>
            <a:spLocks noGrp="1"/>
          </p:cNvSpPr>
          <p:nvPr>
            <p:ph type="body" sz="quarter" idx="30"/>
          </p:nvPr>
        </p:nvSpPr>
        <p:spPr/>
        <p:txBody>
          <a:bodyPr/>
          <a:lstStyle/>
          <a:p>
            <a:r>
              <a:rPr lang="en-US" dirty="0"/>
              <a:t>African easterly waves (AEWs) can serve as precursors to tropical cyclones that develop in the Atlantic Ocean. It is therefore crucial to understand how the future climate will affect AEWs, specifically with respect to their location and strength, as this will affect tropical cyclone development.</a:t>
            </a:r>
          </a:p>
        </p:txBody>
      </p:sp>
      <p:sp>
        <p:nvSpPr>
          <p:cNvPr id="23" name="Text Placeholder 22"/>
          <p:cNvSpPr>
            <a:spLocks noGrp="1"/>
          </p:cNvSpPr>
          <p:nvPr>
            <p:ph type="body" sz="quarter" idx="34"/>
          </p:nvPr>
        </p:nvSpPr>
        <p:spPr>
          <a:xfrm>
            <a:off x="5816185" y="2641148"/>
            <a:ext cx="6415970" cy="1212396"/>
          </a:xfrm>
        </p:spPr>
        <p:txBody>
          <a:bodyPr/>
          <a:lstStyle/>
          <a:p>
            <a:r>
              <a:rPr lang="en-US" dirty="0"/>
              <a:t>We used the Weather Research and Forecasting model configured as a tropical channel model to run 10 hindcast simulations and 10 additional simulations as if were the late 21</a:t>
            </a:r>
            <a:r>
              <a:rPr lang="en-US" baseline="30000" dirty="0"/>
              <a:t>st</a:t>
            </a:r>
            <a:r>
              <a:rPr lang="en-US" dirty="0"/>
              <a:t> century. Our results show that in the future climate, there will be an increase in the number and strength of African easterly waves.</a:t>
            </a:r>
          </a:p>
        </p:txBody>
      </p:sp>
      <p:sp>
        <p:nvSpPr>
          <p:cNvPr id="24" name="Text Placeholder 23"/>
          <p:cNvSpPr>
            <a:spLocks noGrp="1"/>
          </p:cNvSpPr>
          <p:nvPr>
            <p:ph type="body" sz="quarter" idx="35"/>
          </p:nvPr>
        </p:nvSpPr>
        <p:spPr/>
        <p:txBody>
          <a:bodyPr/>
          <a:lstStyle/>
          <a:p>
            <a:r>
              <a:rPr lang="en-US" dirty="0"/>
              <a:t>The African easterly jet is weaker and located farther north in the future climate, in association with an increase in precipitation over the Sahel and a strengthening of the meridional temperature gradient.</a:t>
            </a:r>
          </a:p>
          <a:p>
            <a:r>
              <a:rPr lang="en-US" dirty="0"/>
              <a:t>Future climate change leads to an increase in the number of African easterly waves in the southern and northern wave tracks.</a:t>
            </a:r>
          </a:p>
          <a:p>
            <a:r>
              <a:rPr lang="en-US"/>
              <a:t>African </a:t>
            </a:r>
            <a:r>
              <a:rPr lang="en-US" dirty="0"/>
              <a:t>easterly waves are stronger in the future climate, in association with an increase in the energy conversions. </a:t>
            </a:r>
          </a:p>
        </p:txBody>
      </p:sp>
      <p:sp>
        <p:nvSpPr>
          <p:cNvPr id="9" name="Text Placeholder 21">
            <a:extLst>
              <a:ext uri="{FF2B5EF4-FFF2-40B4-BE49-F238E27FC236}">
                <a16:creationId xmlns:a16="http://schemas.microsoft.com/office/drawing/2014/main" id="{F095F797-F812-6E41-9090-390AD1A9A126}"/>
              </a:ext>
            </a:extLst>
          </p:cNvPr>
          <p:cNvSpPr txBox="1">
            <a:spLocks/>
          </p:cNvSpPr>
          <p:nvPr/>
        </p:nvSpPr>
        <p:spPr>
          <a:xfrm>
            <a:off x="5924939" y="2260519"/>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Approach and Results </a:t>
            </a:r>
          </a:p>
        </p:txBody>
      </p:sp>
      <p:sp>
        <p:nvSpPr>
          <p:cNvPr id="10" name="Text Placeholder 21">
            <a:extLst>
              <a:ext uri="{FF2B5EF4-FFF2-40B4-BE49-F238E27FC236}">
                <a16:creationId xmlns:a16="http://schemas.microsoft.com/office/drawing/2014/main" id="{19DA9F49-853D-3146-A395-3AD79BA5354B}"/>
              </a:ext>
            </a:extLst>
          </p:cNvPr>
          <p:cNvSpPr txBox="1">
            <a:spLocks/>
          </p:cNvSpPr>
          <p:nvPr/>
        </p:nvSpPr>
        <p:spPr>
          <a:xfrm>
            <a:off x="5924939" y="3832350"/>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a:t>
            </a:r>
          </a:p>
        </p:txBody>
      </p:sp>
      <p:sp>
        <p:nvSpPr>
          <p:cNvPr id="11" name="Text Placeholder 21">
            <a:extLst>
              <a:ext uri="{FF2B5EF4-FFF2-40B4-BE49-F238E27FC236}">
                <a16:creationId xmlns:a16="http://schemas.microsoft.com/office/drawing/2014/main" id="{7D139619-7373-4C56-8868-37677A1357BD}"/>
              </a:ext>
            </a:extLst>
          </p:cNvPr>
          <p:cNvSpPr txBox="1">
            <a:spLocks/>
          </p:cNvSpPr>
          <p:nvPr/>
        </p:nvSpPr>
        <p:spPr>
          <a:xfrm>
            <a:off x="5924939" y="759576"/>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Challenges</a:t>
            </a:r>
          </a:p>
        </p:txBody>
      </p:sp>
      <p:pic>
        <p:nvPicPr>
          <p:cNvPr id="12" name="Picture 11">
            <a:extLst>
              <a:ext uri="{FF2B5EF4-FFF2-40B4-BE49-F238E27FC236}">
                <a16:creationId xmlns:a16="http://schemas.microsoft.com/office/drawing/2014/main" id="{B14C64D1-715A-DC49-8087-BBDCEE3E62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7456" y="6339493"/>
            <a:ext cx="2114965" cy="518507"/>
          </a:xfrm>
          <a:prstGeom prst="rect">
            <a:avLst/>
          </a:prstGeom>
        </p:spPr>
      </p:pic>
      <p:pic>
        <p:nvPicPr>
          <p:cNvPr id="7" name="Content Placeholder 6">
            <a:extLst>
              <a:ext uri="{FF2B5EF4-FFF2-40B4-BE49-F238E27FC236}">
                <a16:creationId xmlns:a16="http://schemas.microsoft.com/office/drawing/2014/main" id="{456C417B-D95E-514A-A947-13DD9E22D1CF}"/>
              </a:ext>
            </a:extLst>
          </p:cNvPr>
          <p:cNvPicPr>
            <a:picLocks noGrp="1" noChangeAspect="1"/>
          </p:cNvPicPr>
          <p:nvPr>
            <p:ph sz="quarter" idx="31"/>
          </p:nvPr>
        </p:nvPicPr>
        <p:blipFill>
          <a:blip r:embed="rId3"/>
          <a:stretch>
            <a:fillRect/>
          </a:stretch>
        </p:blipFill>
        <p:spPr>
          <a:xfrm>
            <a:off x="19050" y="1335598"/>
            <a:ext cx="5905500" cy="3666105"/>
          </a:xfrm>
        </p:spPr>
      </p:pic>
      <p:sp>
        <p:nvSpPr>
          <p:cNvPr id="26" name="Text Placeholder 19">
            <a:extLst>
              <a:ext uri="{FF2B5EF4-FFF2-40B4-BE49-F238E27FC236}">
                <a16:creationId xmlns:a16="http://schemas.microsoft.com/office/drawing/2014/main" id="{F1E484D4-0396-7843-8F6D-F631F3ADE68C}"/>
              </a:ext>
            </a:extLst>
          </p:cNvPr>
          <p:cNvSpPr txBox="1">
            <a:spLocks/>
          </p:cNvSpPr>
          <p:nvPr/>
        </p:nvSpPr>
        <p:spPr>
          <a:xfrm>
            <a:off x="304243" y="5016815"/>
            <a:ext cx="5302078" cy="688293"/>
          </a:xfrm>
          <a:prstGeom prst="rect">
            <a:avLst/>
          </a:prstGeom>
        </p:spPr>
        <p:txBody>
          <a:bodyPr>
            <a:noAutofit/>
          </a:bodyPr>
          <a:lstStyle>
            <a:lvl1pPr marL="0" indent="0" algn="just" rtl="0" eaLnBrk="1" fontAlgn="base" hangingPunct="1">
              <a:lnSpc>
                <a:spcPts val="1000"/>
              </a:lnSpc>
              <a:spcBef>
                <a:spcPts val="0"/>
              </a:spcBef>
              <a:spcAft>
                <a:spcPct val="0"/>
              </a:spcAft>
              <a:buFont typeface="Arial" charset="0"/>
              <a:buNone/>
              <a:defRPr sz="1000" b="0"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1"/>
                </a:solidFill>
              </a:rPr>
              <a:t>Count per 150 km box of the May-October 2001-2010 African easterly wave tracks from the (a) ERA5 reanalysis, and the Weather Research and Forecasting tropical channel model (b) historical, (c) late-century, and (d) late-century minus historical. </a:t>
            </a:r>
          </a:p>
        </p:txBody>
      </p:sp>
    </p:spTree>
    <p:extLst>
      <p:ext uri="{BB962C8B-B14F-4D97-AF65-F5344CB8AC3E}">
        <p14:creationId xmlns:p14="http://schemas.microsoft.com/office/powerpoint/2010/main" val="3352585012"/>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2001</TotalTime>
  <Words>286</Words>
  <Application>Microsoft Macintosh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Other EESA Highlights (not DOE-SC)</vt:lpstr>
      <vt:lpstr>DOE-SC EESA Highlights</vt:lpstr>
      <vt:lpstr>Anthropogenic influences on the  African easterly jet – African easterly wave system</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Microsoft Office User</cp:lastModifiedBy>
  <cp:revision>100</cp:revision>
  <dcterms:created xsi:type="dcterms:W3CDTF">2016-02-10T19:06:12Z</dcterms:created>
  <dcterms:modified xsi:type="dcterms:W3CDTF">2021-06-21T23:51:35Z</dcterms:modified>
</cp:coreProperties>
</file>