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3" r:id="rId1"/>
    <p:sldMasterId id="2147483688" r:id="rId2"/>
  </p:sldMasterIdLst>
  <p:notesMasterIdLst>
    <p:notesMasterId r:id="rId4"/>
  </p:notesMasterIdLst>
  <p:handoutMasterIdLst>
    <p:handoutMasterId r:id="rId5"/>
  </p:handoutMasterIdLst>
  <p:sldIdLst>
    <p:sldId id="265"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1"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6E25"/>
    <a:srgbClr val="1C75BC"/>
    <a:srgbClr val="88AC2E"/>
    <a:srgbClr val="008000"/>
    <a:srgbClr val="106636"/>
    <a:srgbClr val="276258"/>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57" autoAdjust="0"/>
    <p:restoredTop sz="94643" autoAdjust="0"/>
  </p:normalViewPr>
  <p:slideViewPr>
    <p:cSldViewPr snapToGrid="0" snapToObjects="1">
      <p:cViewPr varScale="1">
        <p:scale>
          <a:sx n="86" d="100"/>
          <a:sy n="86" d="100"/>
        </p:scale>
        <p:origin x="1032" y="200"/>
      </p:cViewPr>
      <p:guideLst>
        <p:guide orient="horz" pos="2160"/>
        <p:guide pos="3841"/>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97" d="100"/>
          <a:sy n="97" d="100"/>
        </p:scale>
        <p:origin x="353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E3BC703-3CBD-6E4D-BA71-3FD9FD935D5C}" type="datetimeFigureOut">
              <a:rPr lang="en-US" smtClean="0"/>
              <a:t>6/21/21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910744-5CF2-5543-BF83-A5596142CFE2}" type="slidenum">
              <a:rPr lang="en-US" smtClean="0"/>
              <a:t>‹#›</a:t>
            </a:fld>
            <a:endParaRPr lang="en-US"/>
          </a:p>
        </p:txBody>
      </p:sp>
    </p:spTree>
    <p:extLst>
      <p:ext uri="{BB962C8B-B14F-4D97-AF65-F5344CB8AC3E}">
        <p14:creationId xmlns:p14="http://schemas.microsoft.com/office/powerpoint/2010/main" val="36976717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98C03B-BDB1-094E-85E4-DB3D905A6DF3}" type="datetimeFigureOut">
              <a:rPr lang="en-US" smtClean="0"/>
              <a:t>6/21/21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1C719-3C4F-EB4F-89FE-A3D057C59AC3}" type="slidenum">
              <a:rPr lang="en-US" smtClean="0"/>
              <a:t>‹#›</a:t>
            </a:fld>
            <a:endParaRPr lang="en-US"/>
          </a:p>
        </p:txBody>
      </p:sp>
    </p:spTree>
    <p:extLst>
      <p:ext uri="{BB962C8B-B14F-4D97-AF65-F5344CB8AC3E}">
        <p14:creationId xmlns:p14="http://schemas.microsoft.com/office/powerpoint/2010/main" val="319436585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2.xml"/><Relationship Id="rId5" Type="http://schemas.openxmlformats.org/officeDocument/2006/relationships/image" Target="../media/image2.png"/><Relationship Id="rId4"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6.png"/><Relationship Id="rId2" Type="http://schemas.openxmlformats.org/officeDocument/2006/relationships/image" Target="../media/image3.jp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2.png"/><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Other (EESA 2)">
    <p:spTree>
      <p:nvGrpSpPr>
        <p:cNvPr id="1" name=""/>
        <p:cNvGrpSpPr/>
        <p:nvPr/>
      </p:nvGrpSpPr>
      <p:grpSpPr>
        <a:xfrm>
          <a:off x="0" y="0"/>
          <a:ext cx="0" cy="0"/>
          <a:chOff x="0" y="0"/>
          <a:chExt cx="0" cy="0"/>
        </a:xfrm>
      </p:grpSpPr>
      <p:sp>
        <p:nvSpPr>
          <p:cNvPr id="25" name="Content Placeholder 10"/>
          <p:cNvSpPr>
            <a:spLocks noGrp="1"/>
          </p:cNvSpPr>
          <p:nvPr>
            <p:ph sz="quarter" idx="31" hasCustomPrompt="1"/>
          </p:nvPr>
        </p:nvSpPr>
        <p:spPr>
          <a:xfrm>
            <a:off x="18661" y="782956"/>
            <a:ext cx="5906278" cy="4771004"/>
          </a:xfrm>
          <a:prstGeom prst="rect">
            <a:avLst/>
          </a:prstGeom>
        </p:spPr>
        <p:txBody>
          <a:bodyPr/>
          <a:lstStyle>
            <a:lvl1pPr marL="0" indent="0">
              <a:buFontTx/>
              <a:buNone/>
              <a:defRPr sz="1800" b="0" baseline="0">
                <a:solidFill>
                  <a:schemeClr val="accent4"/>
                </a:solidFill>
              </a:defRPr>
            </a:lvl1pPr>
            <a:lvl2pPr>
              <a:defRPr sz="1400">
                <a:solidFill>
                  <a:schemeClr val="accent4"/>
                </a:solidFill>
              </a:defRPr>
            </a:lvl2pPr>
          </a:lstStyle>
          <a:p>
            <a:pPr lvl="0"/>
            <a:r>
              <a:rPr lang="en-US" dirty="0"/>
              <a:t>Image and caption</a:t>
            </a:r>
          </a:p>
          <a:p>
            <a:pPr lvl="0"/>
            <a:r>
              <a:rPr lang="en-US" dirty="0"/>
              <a:t>- Visually compelling figure(s) to explain the research</a:t>
            </a:r>
          </a:p>
          <a:p>
            <a:pPr lvl="0"/>
            <a:r>
              <a:rPr lang="en-US" dirty="0"/>
              <a:t>- Include legends and descriptive caption </a:t>
            </a:r>
          </a:p>
          <a:p>
            <a:pPr lvl="0"/>
            <a:r>
              <a:rPr lang="en-US" dirty="0"/>
              <a:t>- DOE has the right to use published journal images per contractual funding agreements</a:t>
            </a:r>
          </a:p>
          <a:p>
            <a:pPr lvl="1"/>
            <a:endParaRPr lang="en-US" dirty="0"/>
          </a:p>
        </p:txBody>
      </p:sp>
      <p:sp>
        <p:nvSpPr>
          <p:cNvPr id="26" name="Text Placeholder 30"/>
          <p:cNvSpPr>
            <a:spLocks noGrp="1"/>
          </p:cNvSpPr>
          <p:nvPr>
            <p:ph type="body" sz="quarter" idx="26" hasCustomPrompt="1"/>
          </p:nvPr>
        </p:nvSpPr>
        <p:spPr>
          <a:xfrm>
            <a:off x="16933" y="5553961"/>
            <a:ext cx="4500034"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27" name="Text Placeholder 23"/>
          <p:cNvSpPr>
            <a:spLocks noGrp="1"/>
          </p:cNvSpPr>
          <p:nvPr>
            <p:ph type="body" sz="quarter" idx="30" hasCustomPrompt="1"/>
          </p:nvPr>
        </p:nvSpPr>
        <p:spPr>
          <a:xfrm>
            <a:off x="5924939" y="1079049"/>
            <a:ext cx="6307215" cy="1214209"/>
          </a:xfrm>
          <a:prstGeom prst="rect">
            <a:avLst/>
          </a:prstGeom>
        </p:spPr>
        <p:txBody>
          <a:bodyPr/>
          <a:lstStyle>
            <a:lvl1pPr marL="228600">
              <a:defRPr sz="1600" b="0">
                <a:solidFill>
                  <a:srgbClr val="1C75BC"/>
                </a:solidFill>
              </a:defRPr>
            </a:lvl1pPr>
          </a:lstStyle>
          <a:p>
            <a:pPr lvl="0"/>
            <a:r>
              <a:rPr lang="en-US" dirty="0"/>
              <a:t>50 words or less</a:t>
            </a:r>
          </a:p>
        </p:txBody>
      </p:sp>
      <p:sp>
        <p:nvSpPr>
          <p:cNvPr id="28" name="Text Placeholder 23"/>
          <p:cNvSpPr>
            <a:spLocks noGrp="1"/>
          </p:cNvSpPr>
          <p:nvPr>
            <p:ph type="body" sz="quarter" idx="34" hasCustomPrompt="1"/>
          </p:nvPr>
        </p:nvSpPr>
        <p:spPr>
          <a:xfrm>
            <a:off x="5924939" y="2641148"/>
            <a:ext cx="6307215" cy="1212396"/>
          </a:xfrm>
          <a:prstGeom prst="rect">
            <a:avLst/>
          </a:prstGeom>
        </p:spPr>
        <p:txBody>
          <a:bodyPr/>
          <a:lstStyle>
            <a:lvl1pPr marL="228600">
              <a:defRPr sz="1600" b="0">
                <a:solidFill>
                  <a:srgbClr val="1C75BC"/>
                </a:solidFill>
              </a:defRPr>
            </a:lvl1pPr>
          </a:lstStyle>
          <a:p>
            <a:pPr lvl="0"/>
            <a:r>
              <a:rPr lang="en-US" dirty="0"/>
              <a:t>50 words or less. Importance, relevance, or intriguing component of the finding to the field</a:t>
            </a:r>
          </a:p>
        </p:txBody>
      </p:sp>
      <p:sp>
        <p:nvSpPr>
          <p:cNvPr id="29" name="Text Placeholder 34"/>
          <p:cNvSpPr>
            <a:spLocks noGrp="1"/>
          </p:cNvSpPr>
          <p:nvPr>
            <p:ph type="body" sz="quarter" idx="35" hasCustomPrompt="1"/>
          </p:nvPr>
        </p:nvSpPr>
        <p:spPr>
          <a:xfrm>
            <a:off x="5924939" y="4214360"/>
            <a:ext cx="6307215" cy="2034041"/>
          </a:xfrm>
          <a:prstGeom prst="rect">
            <a:avLst/>
          </a:prstGeom>
        </p:spPr>
        <p:txBody>
          <a:bodyPr>
            <a:normAutofit/>
          </a:bodyPr>
          <a:lstStyle>
            <a:lvl1pPr marL="285750" indent="-285750">
              <a:buFont typeface="Arial" panose="020B0604020202020204" pitchFamily="34" charset="0"/>
              <a:buChar char="‒"/>
              <a:defRPr sz="1400" b="0">
                <a:solidFill>
                  <a:srgbClr val="1C75BC"/>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31" name="Picture 30" descr="EES_Logo2015.jpg"/>
          <p:cNvPicPr>
            <a:picLocks noChangeAspect="1"/>
          </p:cNvPicPr>
          <p:nvPr userDrawn="1"/>
        </p:nvPicPr>
        <p:blipFill>
          <a:blip r:embed="rId2" cstate="print"/>
          <a:stretch>
            <a:fillRect/>
          </a:stretch>
        </p:blipFill>
        <p:spPr>
          <a:xfrm>
            <a:off x="9477195" y="6323281"/>
            <a:ext cx="1790936" cy="484632"/>
          </a:xfrm>
          <a:prstGeom prst="rect">
            <a:avLst/>
          </a:prstGeom>
        </p:spPr>
      </p:pic>
      <p:pic>
        <p:nvPicPr>
          <p:cNvPr id="32" name="Picture 31" descr="Berkeley_Lab_Logo_Smal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268131" y="6235626"/>
            <a:ext cx="822064" cy="640080"/>
          </a:xfrm>
          <a:prstGeom prst="rect">
            <a:avLst/>
          </a:prstGeom>
        </p:spPr>
      </p:pic>
      <p:sp>
        <p:nvSpPr>
          <p:cNvPr id="33" name="Picture Placeholder 51"/>
          <p:cNvSpPr>
            <a:spLocks noGrp="1"/>
          </p:cNvSpPr>
          <p:nvPr>
            <p:ph type="pic" sz="quarter" idx="37" hasCustomPrompt="1"/>
          </p:nvPr>
        </p:nvSpPr>
        <p:spPr>
          <a:xfrm>
            <a:off x="4516967" y="6323014"/>
            <a:ext cx="4250267" cy="439737"/>
          </a:xfrm>
          <a:prstGeom prst="rect">
            <a:avLst/>
          </a:prstGeom>
        </p:spPr>
        <p:txBody>
          <a:bodyPr/>
          <a:lstStyle>
            <a:lvl1pPr>
              <a:defRPr sz="1100">
                <a:solidFill>
                  <a:schemeClr val="accent4"/>
                </a:solidFill>
              </a:defRPr>
            </a:lvl1pPr>
          </a:lstStyle>
          <a:p>
            <a:pPr lvl="0"/>
            <a:r>
              <a:rPr lang="en-US" dirty="0"/>
              <a:t>Optional - additional logos here (project logo, collaborators, etc.)</a:t>
            </a:r>
          </a:p>
        </p:txBody>
      </p:sp>
      <p:sp>
        <p:nvSpPr>
          <p:cNvPr id="35" name="Picture Placeholder 51"/>
          <p:cNvSpPr>
            <a:spLocks noGrp="1"/>
          </p:cNvSpPr>
          <p:nvPr>
            <p:ph type="pic" sz="quarter" idx="38" hasCustomPrompt="1"/>
          </p:nvPr>
        </p:nvSpPr>
        <p:spPr>
          <a:xfrm>
            <a:off x="463128" y="6330634"/>
            <a:ext cx="3844713" cy="439737"/>
          </a:xfrm>
          <a:prstGeom prst="rect">
            <a:avLst/>
          </a:prstGeom>
        </p:spPr>
        <p:txBody>
          <a:bodyPr/>
          <a:lstStyle>
            <a:lvl1pPr>
              <a:defRPr sz="1100" baseline="0">
                <a:solidFill>
                  <a:schemeClr val="accent4"/>
                </a:solidFill>
              </a:defRPr>
            </a:lvl1pPr>
          </a:lstStyle>
          <a:p>
            <a:pPr lvl="0"/>
            <a:r>
              <a:rPr lang="en-US" dirty="0"/>
              <a:t>Sponsor logo here</a:t>
            </a:r>
          </a:p>
        </p:txBody>
      </p:sp>
      <p:sp>
        <p:nvSpPr>
          <p:cNvPr id="54" name="Title Placeholder 1"/>
          <p:cNvSpPr>
            <a:spLocks noGrp="1"/>
          </p:cNvSpPr>
          <p:nvPr>
            <p:ph type="title" hasCustomPrompt="1"/>
          </p:nvPr>
        </p:nvSpPr>
        <p:spPr bwMode="auto">
          <a:xfrm>
            <a:off x="0" y="0"/>
            <a:ext cx="12192000" cy="708660"/>
          </a:xfrm>
          <a:prstGeom prst="rect">
            <a:avLst/>
          </a:prstGeom>
          <a:solidFill>
            <a:srgbClr val="1C75BC"/>
          </a:solidFill>
          <a:ln w="9525">
            <a:noFill/>
            <a:miter lim="800000"/>
            <a:headEnd/>
            <a:tailEnd/>
          </a:ln>
        </p:spPr>
        <p:txBody>
          <a:bodyPr anchor="ctr"/>
          <a:lstStyle>
            <a:lvl1pPr marL="0">
              <a:spcBef>
                <a:spcPts val="0"/>
              </a:spcBef>
              <a:defRPr b="1" baseline="0">
                <a:solidFill>
                  <a:schemeClr val="bg1"/>
                </a:solidFill>
              </a:defRPr>
            </a:lvl1pPr>
          </a:lstStyle>
          <a:p>
            <a:pPr lvl="0"/>
            <a:r>
              <a:rPr lang="en-US" dirty="0"/>
              <a:t>Title</a:t>
            </a:r>
          </a:p>
        </p:txBody>
      </p:sp>
      <p:cxnSp>
        <p:nvCxnSpPr>
          <p:cNvPr id="55" name="Straight Connector 54"/>
          <p:cNvCxnSpPr/>
          <p:nvPr userDrawn="1"/>
        </p:nvCxnSpPr>
        <p:spPr>
          <a:xfrm>
            <a:off x="0" y="734513"/>
            <a:ext cx="12192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userDrawn="1"/>
        </p:nvCxnSpPr>
        <p:spPr>
          <a:xfrm>
            <a:off x="0" y="6242253"/>
            <a:ext cx="12192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649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Other (EESA 2)">
    <p:spTree>
      <p:nvGrpSpPr>
        <p:cNvPr id="1" name=""/>
        <p:cNvGrpSpPr/>
        <p:nvPr/>
      </p:nvGrpSpPr>
      <p:grpSpPr>
        <a:xfrm>
          <a:off x="0" y="0"/>
          <a:ext cx="0" cy="0"/>
          <a:chOff x="0" y="0"/>
          <a:chExt cx="0" cy="0"/>
        </a:xfrm>
      </p:grpSpPr>
      <p:sp>
        <p:nvSpPr>
          <p:cNvPr id="25" name="Content Placeholder 10"/>
          <p:cNvSpPr>
            <a:spLocks noGrp="1"/>
          </p:cNvSpPr>
          <p:nvPr>
            <p:ph sz="quarter" idx="31" hasCustomPrompt="1"/>
          </p:nvPr>
        </p:nvSpPr>
        <p:spPr>
          <a:xfrm>
            <a:off x="18661" y="782956"/>
            <a:ext cx="5906278" cy="4771004"/>
          </a:xfrm>
          <a:prstGeom prst="rect">
            <a:avLst/>
          </a:prstGeom>
        </p:spPr>
        <p:txBody>
          <a:bodyPr/>
          <a:lstStyle>
            <a:lvl1pPr marL="0" indent="0">
              <a:buFontTx/>
              <a:buNone/>
              <a:defRPr sz="1800" b="0" baseline="0">
                <a:solidFill>
                  <a:schemeClr val="accent4"/>
                </a:solidFill>
              </a:defRPr>
            </a:lvl1pPr>
            <a:lvl2pPr>
              <a:defRPr sz="1400">
                <a:solidFill>
                  <a:schemeClr val="accent4"/>
                </a:solidFill>
              </a:defRPr>
            </a:lvl2pPr>
          </a:lstStyle>
          <a:p>
            <a:pPr lvl="0"/>
            <a:r>
              <a:rPr lang="en-US" dirty="0"/>
              <a:t>Image and caption</a:t>
            </a:r>
          </a:p>
          <a:p>
            <a:pPr lvl="0"/>
            <a:r>
              <a:rPr lang="en-US" dirty="0"/>
              <a:t>- Visually compelling figure(s) to explain the research</a:t>
            </a:r>
          </a:p>
          <a:p>
            <a:pPr lvl="0"/>
            <a:r>
              <a:rPr lang="en-US" dirty="0"/>
              <a:t>- Include legends and descriptive caption </a:t>
            </a:r>
          </a:p>
          <a:p>
            <a:pPr lvl="0"/>
            <a:r>
              <a:rPr lang="en-US" dirty="0"/>
              <a:t>- DOE has the right to use published journal images per contractual funding agreements</a:t>
            </a:r>
          </a:p>
          <a:p>
            <a:pPr lvl="1"/>
            <a:endParaRPr lang="en-US" dirty="0"/>
          </a:p>
        </p:txBody>
      </p:sp>
      <p:sp>
        <p:nvSpPr>
          <p:cNvPr id="26" name="Text Placeholder 30"/>
          <p:cNvSpPr>
            <a:spLocks noGrp="1"/>
          </p:cNvSpPr>
          <p:nvPr>
            <p:ph type="body" sz="quarter" idx="26" hasCustomPrompt="1"/>
          </p:nvPr>
        </p:nvSpPr>
        <p:spPr>
          <a:xfrm>
            <a:off x="16933" y="5553961"/>
            <a:ext cx="4500034"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27" name="Text Placeholder 23"/>
          <p:cNvSpPr>
            <a:spLocks noGrp="1"/>
          </p:cNvSpPr>
          <p:nvPr>
            <p:ph type="body" sz="quarter" idx="30" hasCustomPrompt="1"/>
          </p:nvPr>
        </p:nvSpPr>
        <p:spPr>
          <a:xfrm>
            <a:off x="5924939" y="1079049"/>
            <a:ext cx="6307215" cy="1214209"/>
          </a:xfrm>
          <a:prstGeom prst="rect">
            <a:avLst/>
          </a:prstGeom>
        </p:spPr>
        <p:txBody>
          <a:bodyPr/>
          <a:lstStyle>
            <a:lvl1pPr marL="228600">
              <a:defRPr sz="1600" b="0">
                <a:solidFill>
                  <a:srgbClr val="1C75BC"/>
                </a:solidFill>
              </a:defRPr>
            </a:lvl1pPr>
          </a:lstStyle>
          <a:p>
            <a:pPr lvl="0"/>
            <a:r>
              <a:rPr lang="en-US" dirty="0"/>
              <a:t>50 words or less</a:t>
            </a:r>
          </a:p>
        </p:txBody>
      </p:sp>
      <p:sp>
        <p:nvSpPr>
          <p:cNvPr id="28" name="Text Placeholder 23"/>
          <p:cNvSpPr>
            <a:spLocks noGrp="1"/>
          </p:cNvSpPr>
          <p:nvPr>
            <p:ph type="body" sz="quarter" idx="34" hasCustomPrompt="1"/>
          </p:nvPr>
        </p:nvSpPr>
        <p:spPr>
          <a:xfrm>
            <a:off x="5924939" y="2641148"/>
            <a:ext cx="6307215" cy="1212396"/>
          </a:xfrm>
          <a:prstGeom prst="rect">
            <a:avLst/>
          </a:prstGeom>
        </p:spPr>
        <p:txBody>
          <a:bodyPr/>
          <a:lstStyle>
            <a:lvl1pPr marL="228600">
              <a:defRPr sz="1600" b="0">
                <a:solidFill>
                  <a:srgbClr val="1C75BC"/>
                </a:solidFill>
              </a:defRPr>
            </a:lvl1pPr>
          </a:lstStyle>
          <a:p>
            <a:pPr lvl="0"/>
            <a:r>
              <a:rPr lang="en-US" dirty="0"/>
              <a:t>50 words or less. Importance, relevance, or intriguing component of the finding to the field</a:t>
            </a:r>
          </a:p>
        </p:txBody>
      </p:sp>
      <p:sp>
        <p:nvSpPr>
          <p:cNvPr id="29" name="Text Placeholder 34"/>
          <p:cNvSpPr>
            <a:spLocks noGrp="1"/>
          </p:cNvSpPr>
          <p:nvPr>
            <p:ph type="body" sz="quarter" idx="35" hasCustomPrompt="1"/>
          </p:nvPr>
        </p:nvSpPr>
        <p:spPr>
          <a:xfrm>
            <a:off x="5924939" y="4214360"/>
            <a:ext cx="6307215" cy="2034041"/>
          </a:xfrm>
          <a:prstGeom prst="rect">
            <a:avLst/>
          </a:prstGeom>
        </p:spPr>
        <p:txBody>
          <a:bodyPr>
            <a:normAutofit/>
          </a:bodyPr>
          <a:lstStyle>
            <a:lvl1pPr marL="285750" indent="-285750">
              <a:buFont typeface="Arial" panose="020B0604020202020204" pitchFamily="34" charset="0"/>
              <a:buChar char="‒"/>
              <a:defRPr sz="1400" b="0">
                <a:solidFill>
                  <a:srgbClr val="1C75BC"/>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31" name="Picture 30" descr="EES_Logo2015.jpg"/>
          <p:cNvPicPr>
            <a:picLocks noChangeAspect="1"/>
          </p:cNvPicPr>
          <p:nvPr userDrawn="1"/>
        </p:nvPicPr>
        <p:blipFill>
          <a:blip r:embed="rId2" cstate="print"/>
          <a:stretch>
            <a:fillRect/>
          </a:stretch>
        </p:blipFill>
        <p:spPr>
          <a:xfrm>
            <a:off x="9477195" y="6323281"/>
            <a:ext cx="1790936" cy="484632"/>
          </a:xfrm>
          <a:prstGeom prst="rect">
            <a:avLst/>
          </a:prstGeom>
        </p:spPr>
      </p:pic>
      <p:pic>
        <p:nvPicPr>
          <p:cNvPr id="32" name="Picture 31" descr="Berkeley_Lab_Logo_Smal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268131" y="6235626"/>
            <a:ext cx="822064" cy="640080"/>
          </a:xfrm>
          <a:prstGeom prst="rect">
            <a:avLst/>
          </a:prstGeom>
        </p:spPr>
      </p:pic>
      <p:sp>
        <p:nvSpPr>
          <p:cNvPr id="33" name="Picture Placeholder 51"/>
          <p:cNvSpPr>
            <a:spLocks noGrp="1"/>
          </p:cNvSpPr>
          <p:nvPr>
            <p:ph type="pic" sz="quarter" idx="37" hasCustomPrompt="1"/>
          </p:nvPr>
        </p:nvSpPr>
        <p:spPr>
          <a:xfrm>
            <a:off x="4516967" y="6323014"/>
            <a:ext cx="4250267" cy="439737"/>
          </a:xfrm>
          <a:prstGeom prst="rect">
            <a:avLst/>
          </a:prstGeom>
        </p:spPr>
        <p:txBody>
          <a:bodyPr/>
          <a:lstStyle>
            <a:lvl1pPr>
              <a:defRPr sz="1100">
                <a:solidFill>
                  <a:schemeClr val="accent4"/>
                </a:solidFill>
              </a:defRPr>
            </a:lvl1pPr>
          </a:lstStyle>
          <a:p>
            <a:pPr lvl="0"/>
            <a:r>
              <a:rPr lang="en-US" dirty="0"/>
              <a:t>Optional - additional logos here (project logo, collaborators, etc.)</a:t>
            </a:r>
          </a:p>
        </p:txBody>
      </p:sp>
      <p:sp>
        <p:nvSpPr>
          <p:cNvPr id="35" name="Picture Placeholder 51"/>
          <p:cNvSpPr>
            <a:spLocks noGrp="1"/>
          </p:cNvSpPr>
          <p:nvPr>
            <p:ph type="pic" sz="quarter" idx="38" hasCustomPrompt="1"/>
          </p:nvPr>
        </p:nvSpPr>
        <p:spPr>
          <a:xfrm>
            <a:off x="463128" y="6330634"/>
            <a:ext cx="3844713" cy="439737"/>
          </a:xfrm>
          <a:prstGeom prst="rect">
            <a:avLst/>
          </a:prstGeom>
        </p:spPr>
        <p:txBody>
          <a:bodyPr/>
          <a:lstStyle>
            <a:lvl1pPr>
              <a:defRPr sz="1100" baseline="0">
                <a:solidFill>
                  <a:schemeClr val="accent4"/>
                </a:solidFill>
              </a:defRPr>
            </a:lvl1pPr>
          </a:lstStyle>
          <a:p>
            <a:pPr lvl="0"/>
            <a:r>
              <a:rPr lang="en-US" dirty="0"/>
              <a:t>Sponsor logo here</a:t>
            </a:r>
          </a:p>
        </p:txBody>
      </p:sp>
      <p:sp>
        <p:nvSpPr>
          <p:cNvPr id="11" name="Wave 10"/>
          <p:cNvSpPr/>
          <p:nvPr userDrawn="1"/>
        </p:nvSpPr>
        <p:spPr>
          <a:xfrm>
            <a:off x="1" y="330201"/>
            <a:ext cx="12187767" cy="238125"/>
          </a:xfrm>
          <a:prstGeom prst="wave">
            <a:avLst/>
          </a:prstGeom>
          <a:solidFill>
            <a:schemeClr val="accent6">
              <a:lumMod val="75000"/>
            </a:schemeClr>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sz="1800">
              <a:solidFill>
                <a:prstClr val="white"/>
              </a:solidFill>
            </a:endParaRPr>
          </a:p>
        </p:txBody>
      </p:sp>
      <p:sp>
        <p:nvSpPr>
          <p:cNvPr id="12" name="Wave 11"/>
          <p:cNvSpPr/>
          <p:nvPr userDrawn="1"/>
        </p:nvSpPr>
        <p:spPr>
          <a:xfrm>
            <a:off x="4234" y="311151"/>
            <a:ext cx="12187767" cy="219075"/>
          </a:xfrm>
          <a:prstGeom prst="wave">
            <a:avLst/>
          </a:prstGeom>
          <a:gradFill>
            <a:gsLst>
              <a:gs pos="0">
                <a:srgbClr val="FFCC66"/>
              </a:gs>
              <a:gs pos="100000">
                <a:srgbClr val="FFF495"/>
              </a:gs>
            </a:gsLst>
            <a:lin ang="600000" scaled="0"/>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sz="1800">
              <a:solidFill>
                <a:prstClr val="white"/>
              </a:solidFill>
            </a:endParaRPr>
          </a:p>
        </p:txBody>
      </p:sp>
      <p:sp>
        <p:nvSpPr>
          <p:cNvPr id="13" name="Wave 12"/>
          <p:cNvSpPr/>
          <p:nvPr userDrawn="1"/>
        </p:nvSpPr>
        <p:spPr>
          <a:xfrm>
            <a:off x="1" y="263526"/>
            <a:ext cx="12187767" cy="233363"/>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sz="1800">
              <a:solidFill>
                <a:prstClr val="white"/>
              </a:solidFill>
            </a:endParaRPr>
          </a:p>
        </p:txBody>
      </p:sp>
      <p:sp>
        <p:nvSpPr>
          <p:cNvPr id="14" name="Wave 13"/>
          <p:cNvSpPr/>
          <p:nvPr userDrawn="1"/>
        </p:nvSpPr>
        <p:spPr>
          <a:xfrm>
            <a:off x="0" y="65088"/>
            <a:ext cx="12192000" cy="361950"/>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sz="1800">
              <a:solidFill>
                <a:prstClr val="white"/>
              </a:solidFill>
            </a:endParaRPr>
          </a:p>
        </p:txBody>
      </p:sp>
      <p:sp>
        <p:nvSpPr>
          <p:cNvPr id="15" name="Rectangle 14"/>
          <p:cNvSpPr/>
          <p:nvPr userDrawn="1"/>
        </p:nvSpPr>
        <p:spPr>
          <a:xfrm>
            <a:off x="0" y="0"/>
            <a:ext cx="12192000" cy="304800"/>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1436888">
              <a:defRPr/>
            </a:pPr>
            <a:endParaRPr lang="en-US" sz="1800" dirty="0">
              <a:solidFill>
                <a:prstClr val="white"/>
              </a:solidFill>
            </a:endParaRPr>
          </a:p>
        </p:txBody>
      </p:sp>
      <p:sp>
        <p:nvSpPr>
          <p:cNvPr id="16" name="Wave 15"/>
          <p:cNvSpPr/>
          <p:nvPr userDrawn="1"/>
        </p:nvSpPr>
        <p:spPr>
          <a:xfrm>
            <a:off x="-4233" y="557213"/>
            <a:ext cx="12196233" cy="233362"/>
          </a:xfrm>
          <a:prstGeom prst="wave">
            <a:avLst/>
          </a:prstGeom>
          <a:solidFill>
            <a:srgbClr val="6BA42C"/>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sz="1800">
              <a:solidFill>
                <a:prstClr val="white"/>
              </a:solidFill>
            </a:endParaRPr>
          </a:p>
        </p:txBody>
      </p:sp>
      <p:sp>
        <p:nvSpPr>
          <p:cNvPr id="17" name="Title Placeholder 1"/>
          <p:cNvSpPr>
            <a:spLocks noGrp="1"/>
          </p:cNvSpPr>
          <p:nvPr>
            <p:ph type="title" hasCustomPrompt="1"/>
          </p:nvPr>
        </p:nvSpPr>
        <p:spPr bwMode="auto">
          <a:xfrm>
            <a:off x="0" y="0"/>
            <a:ext cx="12192000" cy="708660"/>
          </a:xfrm>
          <a:prstGeom prst="rect">
            <a:avLst/>
          </a:prstGeom>
          <a:noFill/>
          <a:ln w="9525">
            <a:noFill/>
            <a:miter lim="800000"/>
            <a:headEnd/>
            <a:tailEnd/>
          </a:ln>
        </p:spPr>
        <p:txBody>
          <a:bodyPr anchor="ctr"/>
          <a:lstStyle>
            <a:lvl1pPr marL="0">
              <a:spcBef>
                <a:spcPts val="0"/>
              </a:spcBef>
              <a:defRPr b="1" baseline="0">
                <a:solidFill>
                  <a:schemeClr val="bg1"/>
                </a:solidFill>
              </a:defRPr>
            </a:lvl1pPr>
          </a:lstStyle>
          <a:p>
            <a:pPr lvl="0"/>
            <a:r>
              <a:rPr lang="en-US" dirty="0"/>
              <a:t>Title</a:t>
            </a:r>
          </a:p>
        </p:txBody>
      </p:sp>
      <p:cxnSp>
        <p:nvCxnSpPr>
          <p:cNvPr id="18" name="Straight Connector 17"/>
          <p:cNvCxnSpPr/>
          <p:nvPr userDrawn="1"/>
        </p:nvCxnSpPr>
        <p:spPr>
          <a:xfrm>
            <a:off x="0" y="734513"/>
            <a:ext cx="12192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a:off x="0" y="6242253"/>
            <a:ext cx="12192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4593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OE-SC generic (BER or B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Title Placeholder 1"/>
          <p:cNvSpPr>
            <a:spLocks noGrp="1"/>
          </p:cNvSpPr>
          <p:nvPr>
            <p:ph type="title" hasCustomPrompt="1"/>
          </p:nvPr>
        </p:nvSpPr>
        <p:spPr bwMode="auto">
          <a:xfrm>
            <a:off x="488648" y="-4627"/>
            <a:ext cx="11190515"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13" name="Content Placeholder 10"/>
          <p:cNvSpPr>
            <a:spLocks noGrp="1"/>
          </p:cNvSpPr>
          <p:nvPr>
            <p:ph sz="quarter" idx="31" hasCustomPrompt="1"/>
          </p:nvPr>
        </p:nvSpPr>
        <p:spPr>
          <a:xfrm>
            <a:off x="18661" y="782956"/>
            <a:ext cx="5906278" cy="4771004"/>
          </a:xfrm>
          <a:prstGeom prst="rect">
            <a:avLst/>
          </a:prstGeom>
        </p:spPr>
        <p:txBody>
          <a:bodyPr/>
          <a:lstStyle>
            <a:lvl1pPr marL="0" indent="0">
              <a:buFontTx/>
              <a:buNone/>
              <a:defRPr sz="1800" b="0" baseline="0">
                <a:solidFill>
                  <a:srgbClr val="008000"/>
                </a:solidFill>
              </a:defRPr>
            </a:lvl1pPr>
            <a:lvl2pPr>
              <a:defRPr sz="1400"/>
            </a:lvl2pPr>
          </a:lstStyle>
          <a:p>
            <a:pPr lvl="0"/>
            <a:r>
              <a:rPr lang="en-US" dirty="0"/>
              <a:t>Image and caption</a:t>
            </a:r>
          </a:p>
          <a:p>
            <a:pPr lvl="0"/>
            <a:r>
              <a:rPr lang="en-US" dirty="0"/>
              <a:t>- Visually compelling figure(s) to explain the research</a:t>
            </a:r>
          </a:p>
          <a:p>
            <a:pPr lvl="0"/>
            <a:r>
              <a:rPr lang="en-US" dirty="0"/>
              <a:t>- Include legends and descriptive caption </a:t>
            </a:r>
          </a:p>
          <a:p>
            <a:pPr lvl="0"/>
            <a:r>
              <a:rPr lang="en-US" dirty="0"/>
              <a:t>- DOE has the right to use published journal images per contractual funding agreements</a:t>
            </a:r>
          </a:p>
          <a:p>
            <a:pPr lvl="1"/>
            <a:endParaRPr lang="en-US" dirty="0"/>
          </a:p>
        </p:txBody>
      </p:sp>
      <p:sp>
        <p:nvSpPr>
          <p:cNvPr id="14" name="Text Placeholder 30"/>
          <p:cNvSpPr>
            <a:spLocks noGrp="1"/>
          </p:cNvSpPr>
          <p:nvPr>
            <p:ph type="body" sz="quarter" idx="26" hasCustomPrompt="1"/>
          </p:nvPr>
        </p:nvSpPr>
        <p:spPr>
          <a:xfrm>
            <a:off x="16933" y="5553961"/>
            <a:ext cx="4500034" cy="688293"/>
          </a:xfrm>
          <a:prstGeom prst="rect">
            <a:avLst/>
          </a:prstGeom>
        </p:spPr>
        <p:txBody>
          <a:bodyPr>
            <a:noAutofit/>
          </a:bodyPr>
          <a:lstStyle>
            <a:lvl1pPr algn="just">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15" name="Text Placeholder 23"/>
          <p:cNvSpPr>
            <a:spLocks noGrp="1"/>
          </p:cNvSpPr>
          <p:nvPr>
            <p:ph type="body" sz="quarter" idx="30" hasCustomPrompt="1"/>
          </p:nvPr>
        </p:nvSpPr>
        <p:spPr>
          <a:xfrm>
            <a:off x="5924939" y="1079049"/>
            <a:ext cx="6307215" cy="1214209"/>
          </a:xfrm>
          <a:prstGeom prst="rect">
            <a:avLst/>
          </a:prstGeom>
        </p:spPr>
        <p:txBody>
          <a:bodyPr/>
          <a:lstStyle>
            <a:lvl1pPr marL="228600">
              <a:defRPr sz="1600" b="0">
                <a:solidFill>
                  <a:schemeClr val="tx1"/>
                </a:solidFill>
              </a:defRPr>
            </a:lvl1pPr>
          </a:lstStyle>
          <a:p>
            <a:pPr lvl="0"/>
            <a:r>
              <a:rPr lang="en-US" dirty="0"/>
              <a:t>50 words or less</a:t>
            </a:r>
          </a:p>
        </p:txBody>
      </p:sp>
      <p:sp>
        <p:nvSpPr>
          <p:cNvPr id="16" name="Text Placeholder 23"/>
          <p:cNvSpPr>
            <a:spLocks noGrp="1"/>
          </p:cNvSpPr>
          <p:nvPr>
            <p:ph type="body" sz="quarter" idx="34" hasCustomPrompt="1"/>
          </p:nvPr>
        </p:nvSpPr>
        <p:spPr>
          <a:xfrm>
            <a:off x="5924939" y="2641148"/>
            <a:ext cx="6307215" cy="1212396"/>
          </a:xfrm>
          <a:prstGeom prst="rect">
            <a:avLst/>
          </a:prstGeom>
        </p:spPr>
        <p:txBody>
          <a:bodyPr/>
          <a:lstStyle>
            <a:lvl1pPr marL="228600">
              <a:defRPr sz="1600" b="0">
                <a:solidFill>
                  <a:schemeClr val="tx1"/>
                </a:solidFill>
              </a:defRPr>
            </a:lvl1pPr>
          </a:lstStyle>
          <a:p>
            <a:pPr lvl="0"/>
            <a:r>
              <a:rPr lang="en-US" dirty="0"/>
              <a:t>50 words or less. Importance, relevance, or intriguing component of the finding to the field</a:t>
            </a:r>
          </a:p>
        </p:txBody>
      </p:sp>
      <p:sp>
        <p:nvSpPr>
          <p:cNvPr id="17" name="Text Placeholder 34"/>
          <p:cNvSpPr>
            <a:spLocks noGrp="1"/>
          </p:cNvSpPr>
          <p:nvPr>
            <p:ph type="body" sz="quarter" idx="35" hasCustomPrompt="1"/>
          </p:nvPr>
        </p:nvSpPr>
        <p:spPr>
          <a:xfrm>
            <a:off x="5924939" y="4214360"/>
            <a:ext cx="6307215" cy="203404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18" name="Picture 9" descr="horizontal-logo-green-text.jpg"/>
          <p:cNvPicPr>
            <a:picLocks/>
          </p:cNvPicPr>
          <p:nvPr userDrawn="1"/>
        </p:nvPicPr>
        <p:blipFill>
          <a:blip r:embed="rId3" cstate="print"/>
          <a:srcRect/>
          <a:stretch>
            <a:fillRect/>
          </a:stretch>
        </p:blipFill>
        <p:spPr bwMode="auto">
          <a:xfrm>
            <a:off x="609603" y="6354777"/>
            <a:ext cx="2439785" cy="407987"/>
          </a:xfrm>
          <a:prstGeom prst="rect">
            <a:avLst/>
          </a:prstGeom>
          <a:noFill/>
          <a:ln w="9525">
            <a:noFill/>
            <a:miter lim="800000"/>
            <a:headEnd/>
            <a:tailEnd/>
          </a:ln>
        </p:spPr>
      </p:pic>
      <p:pic>
        <p:nvPicPr>
          <p:cNvPr id="19" name="Picture 18" descr="EES_Logo2015.jpg"/>
          <p:cNvPicPr>
            <a:picLocks noChangeAspect="1"/>
          </p:cNvPicPr>
          <p:nvPr userDrawn="1"/>
        </p:nvPicPr>
        <p:blipFill>
          <a:blip r:embed="rId4" cstate="print"/>
          <a:stretch>
            <a:fillRect/>
          </a:stretch>
        </p:blipFill>
        <p:spPr>
          <a:xfrm>
            <a:off x="9477195" y="6323281"/>
            <a:ext cx="1790936" cy="484632"/>
          </a:xfrm>
          <a:prstGeom prst="rect">
            <a:avLst/>
          </a:prstGeom>
        </p:spPr>
      </p:pic>
      <p:pic>
        <p:nvPicPr>
          <p:cNvPr id="20" name="Picture 19"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268131" y="6235626"/>
            <a:ext cx="822064" cy="640080"/>
          </a:xfrm>
          <a:prstGeom prst="rect">
            <a:avLst/>
          </a:prstGeom>
        </p:spPr>
      </p:pic>
      <p:sp>
        <p:nvSpPr>
          <p:cNvPr id="24" name="Picture Placeholder 51"/>
          <p:cNvSpPr>
            <a:spLocks noGrp="1"/>
          </p:cNvSpPr>
          <p:nvPr>
            <p:ph type="pic" sz="quarter" idx="37" hasCustomPrompt="1"/>
          </p:nvPr>
        </p:nvSpPr>
        <p:spPr>
          <a:xfrm>
            <a:off x="4516967" y="6323014"/>
            <a:ext cx="4250267" cy="439737"/>
          </a:xfrm>
          <a:prstGeom prst="rect">
            <a:avLst/>
          </a:prstGeom>
        </p:spPr>
        <p:txBody>
          <a:bodyPr/>
          <a:lstStyle>
            <a:lvl1pPr>
              <a:defRPr sz="1100">
                <a:solidFill>
                  <a:srgbClr val="E86E25"/>
                </a:solidFill>
              </a:defRPr>
            </a:lvl1pPr>
          </a:lstStyle>
          <a:p>
            <a:pPr lvl="0"/>
            <a:r>
              <a:rPr lang="en-US" dirty="0"/>
              <a:t>Optional - additional logos here (project logo, collaborators, etc.)</a:t>
            </a:r>
          </a:p>
        </p:txBody>
      </p:sp>
    </p:spTree>
    <p:extLst>
      <p:ext uri="{BB962C8B-B14F-4D97-AF65-F5344CB8AC3E}">
        <p14:creationId xmlns:p14="http://schemas.microsoft.com/office/powerpoint/2010/main" val="3403733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atershed Function SF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488648" y="-4627"/>
            <a:ext cx="11190515"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17" name="Content Placeholder 10"/>
          <p:cNvSpPr>
            <a:spLocks noGrp="1"/>
          </p:cNvSpPr>
          <p:nvPr>
            <p:ph sz="quarter" idx="31" hasCustomPrompt="1"/>
          </p:nvPr>
        </p:nvSpPr>
        <p:spPr>
          <a:xfrm>
            <a:off x="18661" y="782956"/>
            <a:ext cx="5906278" cy="4771004"/>
          </a:xfrm>
          <a:prstGeom prst="rect">
            <a:avLst/>
          </a:prstGeom>
        </p:spPr>
        <p:txBody>
          <a:bodyPr/>
          <a:lstStyle>
            <a:lvl1pPr marL="0" indent="0">
              <a:buFontTx/>
              <a:buNone/>
              <a:defRPr sz="1800" b="0" baseline="0">
                <a:solidFill>
                  <a:srgbClr val="008000"/>
                </a:solidFill>
              </a:defRPr>
            </a:lvl1pPr>
            <a:lvl2pPr>
              <a:defRPr sz="1400"/>
            </a:lvl2pPr>
          </a:lstStyle>
          <a:p>
            <a:pPr lvl="0"/>
            <a:r>
              <a:rPr lang="en-US" dirty="0"/>
              <a:t>Image and caption</a:t>
            </a:r>
          </a:p>
          <a:p>
            <a:pPr lvl="0"/>
            <a:r>
              <a:rPr lang="en-US" dirty="0"/>
              <a:t>- Visually compelling figure(s) to explain the research</a:t>
            </a:r>
          </a:p>
          <a:p>
            <a:pPr lvl="0"/>
            <a:r>
              <a:rPr lang="en-US" dirty="0"/>
              <a:t>- Include legends and descriptive caption </a:t>
            </a:r>
          </a:p>
          <a:p>
            <a:pPr lvl="0"/>
            <a:r>
              <a:rPr lang="en-US" dirty="0"/>
              <a:t>- DOE has the right to use published journal images per contractual funding agreements</a:t>
            </a:r>
          </a:p>
          <a:p>
            <a:pPr lvl="1"/>
            <a:endParaRPr lang="en-US" dirty="0"/>
          </a:p>
        </p:txBody>
      </p:sp>
      <p:sp>
        <p:nvSpPr>
          <p:cNvPr id="18" name="Text Placeholder 30"/>
          <p:cNvSpPr>
            <a:spLocks noGrp="1"/>
          </p:cNvSpPr>
          <p:nvPr>
            <p:ph type="body" sz="quarter" idx="26" hasCustomPrompt="1"/>
          </p:nvPr>
        </p:nvSpPr>
        <p:spPr>
          <a:xfrm>
            <a:off x="16933" y="5553961"/>
            <a:ext cx="4500034" cy="688293"/>
          </a:xfrm>
          <a:prstGeom prst="rect">
            <a:avLst/>
          </a:prstGeom>
        </p:spPr>
        <p:txBody>
          <a:bodyPr>
            <a:noAutofit/>
          </a:bodyPr>
          <a:lstStyle>
            <a:lvl1pPr algn="just">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19" name="Text Placeholder 23"/>
          <p:cNvSpPr>
            <a:spLocks noGrp="1"/>
          </p:cNvSpPr>
          <p:nvPr>
            <p:ph type="body" sz="quarter" idx="30" hasCustomPrompt="1"/>
          </p:nvPr>
        </p:nvSpPr>
        <p:spPr>
          <a:xfrm>
            <a:off x="5924939" y="1079049"/>
            <a:ext cx="6307215" cy="1214209"/>
          </a:xfrm>
          <a:prstGeom prst="rect">
            <a:avLst/>
          </a:prstGeom>
        </p:spPr>
        <p:txBody>
          <a:bodyPr/>
          <a:lstStyle>
            <a:lvl1pPr marL="228600">
              <a:defRPr sz="1600" b="0">
                <a:solidFill>
                  <a:schemeClr val="tx1"/>
                </a:solidFill>
              </a:defRPr>
            </a:lvl1pPr>
          </a:lstStyle>
          <a:p>
            <a:pPr lvl="0"/>
            <a:r>
              <a:rPr lang="en-US" dirty="0"/>
              <a:t>50 words or less</a:t>
            </a:r>
          </a:p>
        </p:txBody>
      </p:sp>
      <p:sp>
        <p:nvSpPr>
          <p:cNvPr id="20" name="Text Placeholder 23"/>
          <p:cNvSpPr>
            <a:spLocks noGrp="1"/>
          </p:cNvSpPr>
          <p:nvPr>
            <p:ph type="body" sz="quarter" idx="34" hasCustomPrompt="1"/>
          </p:nvPr>
        </p:nvSpPr>
        <p:spPr>
          <a:xfrm>
            <a:off x="5924939" y="2641148"/>
            <a:ext cx="6307215" cy="1212396"/>
          </a:xfrm>
          <a:prstGeom prst="rect">
            <a:avLst/>
          </a:prstGeom>
        </p:spPr>
        <p:txBody>
          <a:bodyPr/>
          <a:lstStyle>
            <a:lvl1pPr marL="228600">
              <a:defRPr sz="1600" b="0">
                <a:solidFill>
                  <a:schemeClr val="tx1"/>
                </a:solidFill>
              </a:defRPr>
            </a:lvl1pPr>
          </a:lstStyle>
          <a:p>
            <a:pPr lvl="0"/>
            <a:r>
              <a:rPr lang="en-US" dirty="0"/>
              <a:t>50 words or less. Importance, relevance, or intriguing component of the finding to the field</a:t>
            </a:r>
          </a:p>
        </p:txBody>
      </p:sp>
      <p:sp>
        <p:nvSpPr>
          <p:cNvPr id="21" name="Text Placeholder 34"/>
          <p:cNvSpPr>
            <a:spLocks noGrp="1"/>
          </p:cNvSpPr>
          <p:nvPr>
            <p:ph type="body" sz="quarter" idx="35" hasCustomPrompt="1"/>
          </p:nvPr>
        </p:nvSpPr>
        <p:spPr>
          <a:xfrm>
            <a:off x="5924939" y="4214360"/>
            <a:ext cx="6307215" cy="203404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22" name="Picture 9" descr="horizontal-logo-green-text.jpg"/>
          <p:cNvPicPr>
            <a:picLocks/>
          </p:cNvPicPr>
          <p:nvPr userDrawn="1"/>
        </p:nvPicPr>
        <p:blipFill>
          <a:blip r:embed="rId3" cstate="print"/>
          <a:srcRect/>
          <a:stretch>
            <a:fillRect/>
          </a:stretch>
        </p:blipFill>
        <p:spPr bwMode="auto">
          <a:xfrm>
            <a:off x="609603" y="6354777"/>
            <a:ext cx="2439785" cy="407987"/>
          </a:xfrm>
          <a:prstGeom prst="rect">
            <a:avLst/>
          </a:prstGeom>
          <a:noFill/>
          <a:ln w="9525">
            <a:noFill/>
            <a:miter lim="800000"/>
            <a:headEnd/>
            <a:tailEnd/>
          </a:ln>
        </p:spPr>
      </p:pic>
      <p:pic>
        <p:nvPicPr>
          <p:cNvPr id="23" name="Picture 22" descr="EES_Logo2015.jpg"/>
          <p:cNvPicPr>
            <a:picLocks noChangeAspect="1"/>
          </p:cNvPicPr>
          <p:nvPr userDrawn="1"/>
        </p:nvPicPr>
        <p:blipFill>
          <a:blip r:embed="rId4" cstate="print"/>
          <a:stretch>
            <a:fillRect/>
          </a:stretch>
        </p:blipFill>
        <p:spPr>
          <a:xfrm>
            <a:off x="9477195" y="6323281"/>
            <a:ext cx="1790936" cy="484632"/>
          </a:xfrm>
          <a:prstGeom prst="rect">
            <a:avLst/>
          </a:prstGeom>
        </p:spPr>
      </p:pic>
      <p:pic>
        <p:nvPicPr>
          <p:cNvPr id="24" name="Picture 23"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268131" y="6235626"/>
            <a:ext cx="822064" cy="640080"/>
          </a:xfrm>
          <a:prstGeom prst="rect">
            <a:avLst/>
          </a:prstGeom>
        </p:spPr>
      </p:pic>
      <p:pic>
        <p:nvPicPr>
          <p:cNvPr id="25" name="Picture 24" descr="ERSP_2010(SBR)-logo.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274500" y="6294130"/>
            <a:ext cx="545549" cy="536820"/>
          </a:xfrm>
          <a:prstGeom prst="rect">
            <a:avLst/>
          </a:prstGeom>
        </p:spPr>
      </p:pic>
      <p:pic>
        <p:nvPicPr>
          <p:cNvPr id="26" name="Picture 2"/>
          <p:cNvPicPr>
            <a:picLocks noChangeAspect="1" noChangeArrowheads="1"/>
          </p:cNvPicPr>
          <p:nvPr userDrawn="1"/>
        </p:nvPicPr>
        <p:blipFill>
          <a:blip r:embed="rId7">
            <a:extLst>
              <a:ext uri="{28A0092B-C50C-407E-A947-70E740481C1C}">
                <a14:useLocalDpi xmlns:a14="http://schemas.microsoft.com/office/drawing/2010/main" val="0"/>
              </a:ext>
            </a:extLst>
          </a:blip>
          <a:stretch>
            <a:fillRect/>
          </a:stretch>
        </p:blipFill>
        <p:spPr bwMode="auto">
          <a:xfrm>
            <a:off x="8781179" y="6294130"/>
            <a:ext cx="574378" cy="5486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 Placeholder 2"/>
          <p:cNvSpPr>
            <a:spLocks noGrp="1"/>
          </p:cNvSpPr>
          <p:nvPr>
            <p:ph type="body" sz="quarter" idx="36" hasCustomPrompt="1"/>
          </p:nvPr>
        </p:nvSpPr>
        <p:spPr>
          <a:xfrm>
            <a:off x="19051" y="5308601"/>
            <a:ext cx="4497916" cy="246063"/>
          </a:xfrm>
          <a:prstGeom prst="rect">
            <a:avLst/>
          </a:prstGeom>
        </p:spPr>
        <p:txBody>
          <a:bodyPr/>
          <a:lstStyle>
            <a:lvl1pPr>
              <a:defRPr sz="1000" baseline="0"/>
            </a:lvl1pPr>
          </a:lstStyle>
          <a:p>
            <a:pPr lvl="0"/>
            <a:r>
              <a:rPr lang="en-US" dirty="0"/>
              <a:t>Data available at (DOI):</a:t>
            </a:r>
          </a:p>
        </p:txBody>
      </p:sp>
      <p:sp>
        <p:nvSpPr>
          <p:cNvPr id="28" name="Picture Placeholder 51"/>
          <p:cNvSpPr>
            <a:spLocks noGrp="1"/>
          </p:cNvSpPr>
          <p:nvPr>
            <p:ph type="pic" sz="quarter" idx="37" hasCustomPrompt="1"/>
          </p:nvPr>
        </p:nvSpPr>
        <p:spPr>
          <a:xfrm>
            <a:off x="4516967" y="6323014"/>
            <a:ext cx="4250267" cy="439737"/>
          </a:xfrm>
          <a:prstGeom prst="rect">
            <a:avLst/>
          </a:prstGeom>
        </p:spPr>
        <p:txBody>
          <a:bodyPr/>
          <a:lstStyle>
            <a:lvl1pPr>
              <a:defRPr sz="1100">
                <a:solidFill>
                  <a:srgbClr val="E86E25"/>
                </a:solidFill>
              </a:defRPr>
            </a:lvl1pPr>
          </a:lstStyle>
          <a:p>
            <a:pPr lvl="0"/>
            <a:r>
              <a:rPr lang="en-US" dirty="0"/>
              <a:t>Optional - additional logos here (project logo, collaborators, etc.)</a:t>
            </a:r>
          </a:p>
        </p:txBody>
      </p:sp>
    </p:spTree>
    <p:extLst>
      <p:ext uri="{BB962C8B-B14F-4D97-AF65-F5344CB8AC3E}">
        <p14:creationId xmlns:p14="http://schemas.microsoft.com/office/powerpoint/2010/main" val="488722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0634342"/>
      </p:ext>
    </p:extLst>
  </p:cSld>
  <p:clrMap bg1="lt1" tx1="dk1" bg2="lt2" tx2="dk2" accent1="accent1" accent2="accent2" accent3="accent3" accent4="accent4" accent5="accent5" accent6="accent6" hlink="hlink" folHlink="folHlink"/>
  <p:sldLayoutIdLst>
    <p:sldLayoutId id="2147483691" r:id="rId1"/>
    <p:sldLayoutId id="2147483692"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4818570"/>
      </p:ext>
    </p:extLst>
  </p:cSld>
  <p:clrMap bg1="lt1" tx1="dk1" bg2="lt2" tx2="dk2" accent1="accent1" accent2="accent2" accent3="accent3" accent4="accent4" accent5="accent5" accent6="accent6" hlink="hlink" folHlink="folHlink"/>
  <p:sldLayoutIdLst>
    <p:sldLayoutId id="2147483689" r:id="rId1"/>
    <p:sldLayoutId id="2147483690"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p:cNvSpPr>
            <a:spLocks noGrp="1"/>
          </p:cNvSpPr>
          <p:nvPr>
            <p:ph type="title"/>
          </p:nvPr>
        </p:nvSpPr>
        <p:spPr/>
        <p:txBody>
          <a:bodyPr/>
          <a:lstStyle/>
          <a:p>
            <a:r>
              <a:rPr lang="en-US" dirty="0"/>
              <a:t>Anthropogenic influences on the </a:t>
            </a:r>
            <a:br>
              <a:rPr lang="en-US" dirty="0"/>
            </a:br>
            <a:r>
              <a:rPr lang="en-US" dirty="0"/>
              <a:t>African easterly jet – African easterly wave system</a:t>
            </a:r>
          </a:p>
        </p:txBody>
      </p:sp>
      <p:sp>
        <p:nvSpPr>
          <p:cNvPr id="20" name="Text Placeholder 19"/>
          <p:cNvSpPr>
            <a:spLocks noGrp="1"/>
          </p:cNvSpPr>
          <p:nvPr>
            <p:ph type="body" sz="quarter" idx="26"/>
          </p:nvPr>
        </p:nvSpPr>
        <p:spPr/>
        <p:txBody>
          <a:bodyPr/>
          <a:lstStyle/>
          <a:p>
            <a:r>
              <a:rPr lang="en-US" dirty="0"/>
              <a:t>﻿</a:t>
            </a:r>
            <a:r>
              <a:rPr lang="en-US" dirty="0" err="1"/>
              <a:t>Bercos</a:t>
            </a:r>
            <a:r>
              <a:rPr lang="en-US" dirty="0"/>
              <a:t>-Hickey, E., and C. M. </a:t>
            </a:r>
            <a:r>
              <a:rPr lang="en-US" dirty="0" err="1"/>
              <a:t>Patricola</a:t>
            </a:r>
            <a:r>
              <a:rPr lang="en-US" dirty="0"/>
              <a:t>, 2021: Anthropogenic influences on the African easterly jet–African easterly wave system. </a:t>
            </a:r>
            <a:r>
              <a:rPr lang="en-US" dirty="0" err="1"/>
              <a:t>Clim</a:t>
            </a:r>
            <a:r>
              <a:rPr lang="en-US" dirty="0"/>
              <a:t>. </a:t>
            </a:r>
            <a:r>
              <a:rPr lang="en-US" dirty="0" err="1"/>
              <a:t>Dyn</a:t>
            </a:r>
            <a:r>
              <a:rPr lang="en-US" dirty="0"/>
              <a:t>., doi:10.1007/s00382-021-05838-1.</a:t>
            </a:r>
          </a:p>
        </p:txBody>
      </p:sp>
      <p:sp>
        <p:nvSpPr>
          <p:cNvPr id="21" name="Text Placeholder 20"/>
          <p:cNvSpPr>
            <a:spLocks noGrp="1"/>
          </p:cNvSpPr>
          <p:nvPr>
            <p:ph type="body" sz="quarter" idx="30"/>
          </p:nvPr>
        </p:nvSpPr>
        <p:spPr/>
        <p:txBody>
          <a:bodyPr/>
          <a:lstStyle/>
          <a:p>
            <a:r>
              <a:rPr lang="en-US" dirty="0"/>
              <a:t>African easterly waves (AEWs) can serve as precursors to tropical cyclones that develop in the Atlantic Ocean. It is therefore crucial to understand how the future climate will affect AEWs, specifically with respect to their location and strength, as this will affect tropical cyclone development.</a:t>
            </a:r>
          </a:p>
        </p:txBody>
      </p:sp>
      <p:sp>
        <p:nvSpPr>
          <p:cNvPr id="23" name="Text Placeholder 22"/>
          <p:cNvSpPr>
            <a:spLocks noGrp="1"/>
          </p:cNvSpPr>
          <p:nvPr>
            <p:ph type="body" sz="quarter" idx="34"/>
          </p:nvPr>
        </p:nvSpPr>
        <p:spPr>
          <a:xfrm>
            <a:off x="5816185" y="2641148"/>
            <a:ext cx="6415970" cy="1212396"/>
          </a:xfrm>
        </p:spPr>
        <p:txBody>
          <a:bodyPr/>
          <a:lstStyle/>
          <a:p>
            <a:r>
              <a:rPr lang="en-US" dirty="0"/>
              <a:t>We used the Weather Research and Forecasting model configured as a tropical channel model to run 10 hindcast simulations and 10 additional simulations as if were the late 21</a:t>
            </a:r>
            <a:r>
              <a:rPr lang="en-US" baseline="30000" dirty="0"/>
              <a:t>st</a:t>
            </a:r>
            <a:r>
              <a:rPr lang="en-US" dirty="0"/>
              <a:t> century. Our results show that in the future climate, there will be an increase in the number and strength of African easterly waves.</a:t>
            </a:r>
          </a:p>
        </p:txBody>
      </p:sp>
      <p:sp>
        <p:nvSpPr>
          <p:cNvPr id="24" name="Text Placeholder 23"/>
          <p:cNvSpPr>
            <a:spLocks noGrp="1"/>
          </p:cNvSpPr>
          <p:nvPr>
            <p:ph type="body" sz="quarter" idx="35"/>
          </p:nvPr>
        </p:nvSpPr>
        <p:spPr/>
        <p:txBody>
          <a:bodyPr/>
          <a:lstStyle/>
          <a:p>
            <a:r>
              <a:rPr lang="en-US" dirty="0"/>
              <a:t>The African easterly jet is weaker and located farther north in the future climate, in association with an increase in precipitation over the Sahel and a strengthening of the meridional temperature gradient.</a:t>
            </a:r>
          </a:p>
          <a:p>
            <a:r>
              <a:rPr lang="en-US" dirty="0"/>
              <a:t>Future climate change leads to an increase in the number of African easterly waves in the southern and northern wave tracks.</a:t>
            </a:r>
          </a:p>
          <a:p>
            <a:r>
              <a:rPr lang="en-US"/>
              <a:t>African </a:t>
            </a:r>
            <a:r>
              <a:rPr lang="en-US" dirty="0"/>
              <a:t>easterly waves are stronger in the future climate, in association with an increase in the energy conversions. </a:t>
            </a:r>
          </a:p>
        </p:txBody>
      </p:sp>
      <p:sp>
        <p:nvSpPr>
          <p:cNvPr id="9" name="Text Placeholder 21">
            <a:extLst>
              <a:ext uri="{FF2B5EF4-FFF2-40B4-BE49-F238E27FC236}">
                <a16:creationId xmlns:a16="http://schemas.microsoft.com/office/drawing/2014/main" id="{F095F797-F812-6E41-9090-390AD1A9A126}"/>
              </a:ext>
            </a:extLst>
          </p:cNvPr>
          <p:cNvSpPr txBox="1">
            <a:spLocks/>
          </p:cNvSpPr>
          <p:nvPr/>
        </p:nvSpPr>
        <p:spPr>
          <a:xfrm>
            <a:off x="5924939" y="2260519"/>
            <a:ext cx="3749040"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Approach and Results </a:t>
            </a:r>
          </a:p>
        </p:txBody>
      </p:sp>
      <p:sp>
        <p:nvSpPr>
          <p:cNvPr id="10" name="Text Placeholder 21">
            <a:extLst>
              <a:ext uri="{FF2B5EF4-FFF2-40B4-BE49-F238E27FC236}">
                <a16:creationId xmlns:a16="http://schemas.microsoft.com/office/drawing/2014/main" id="{19DA9F49-853D-3146-A395-3AD79BA5354B}"/>
              </a:ext>
            </a:extLst>
          </p:cNvPr>
          <p:cNvSpPr txBox="1">
            <a:spLocks/>
          </p:cNvSpPr>
          <p:nvPr/>
        </p:nvSpPr>
        <p:spPr>
          <a:xfrm>
            <a:off x="5924939" y="3832350"/>
            <a:ext cx="3749040"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Significance</a:t>
            </a:r>
          </a:p>
        </p:txBody>
      </p:sp>
      <p:sp>
        <p:nvSpPr>
          <p:cNvPr id="11" name="Text Placeholder 21">
            <a:extLst>
              <a:ext uri="{FF2B5EF4-FFF2-40B4-BE49-F238E27FC236}">
                <a16:creationId xmlns:a16="http://schemas.microsoft.com/office/drawing/2014/main" id="{7D139619-7373-4C56-8868-37677A1357BD}"/>
              </a:ext>
            </a:extLst>
          </p:cNvPr>
          <p:cNvSpPr txBox="1">
            <a:spLocks/>
          </p:cNvSpPr>
          <p:nvPr/>
        </p:nvSpPr>
        <p:spPr>
          <a:xfrm>
            <a:off x="5924939" y="759576"/>
            <a:ext cx="3749040"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Scientific Challenges</a:t>
            </a:r>
          </a:p>
        </p:txBody>
      </p:sp>
      <p:pic>
        <p:nvPicPr>
          <p:cNvPr id="12" name="Picture 11">
            <a:extLst>
              <a:ext uri="{FF2B5EF4-FFF2-40B4-BE49-F238E27FC236}">
                <a16:creationId xmlns:a16="http://schemas.microsoft.com/office/drawing/2014/main" id="{B14C64D1-715A-DC49-8087-BBDCEE3E62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67456" y="6339493"/>
            <a:ext cx="2114965" cy="518507"/>
          </a:xfrm>
          <a:prstGeom prst="rect">
            <a:avLst/>
          </a:prstGeom>
        </p:spPr>
      </p:pic>
      <p:pic>
        <p:nvPicPr>
          <p:cNvPr id="7" name="Content Placeholder 6">
            <a:extLst>
              <a:ext uri="{FF2B5EF4-FFF2-40B4-BE49-F238E27FC236}">
                <a16:creationId xmlns:a16="http://schemas.microsoft.com/office/drawing/2014/main" id="{456C417B-D95E-514A-A947-13DD9E22D1CF}"/>
              </a:ext>
            </a:extLst>
          </p:cNvPr>
          <p:cNvPicPr>
            <a:picLocks noGrp="1" noChangeAspect="1"/>
          </p:cNvPicPr>
          <p:nvPr>
            <p:ph sz="quarter" idx="31"/>
          </p:nvPr>
        </p:nvPicPr>
        <p:blipFill>
          <a:blip r:embed="rId3"/>
          <a:stretch>
            <a:fillRect/>
          </a:stretch>
        </p:blipFill>
        <p:spPr>
          <a:xfrm>
            <a:off x="19050" y="1335598"/>
            <a:ext cx="5905500" cy="3666105"/>
          </a:xfrm>
        </p:spPr>
      </p:pic>
      <p:sp>
        <p:nvSpPr>
          <p:cNvPr id="26" name="Text Placeholder 19">
            <a:extLst>
              <a:ext uri="{FF2B5EF4-FFF2-40B4-BE49-F238E27FC236}">
                <a16:creationId xmlns:a16="http://schemas.microsoft.com/office/drawing/2014/main" id="{F1E484D4-0396-7843-8F6D-F631F3ADE68C}"/>
              </a:ext>
            </a:extLst>
          </p:cNvPr>
          <p:cNvSpPr txBox="1">
            <a:spLocks/>
          </p:cNvSpPr>
          <p:nvPr/>
        </p:nvSpPr>
        <p:spPr>
          <a:xfrm>
            <a:off x="304243" y="5016815"/>
            <a:ext cx="5302078" cy="688293"/>
          </a:xfrm>
          <a:prstGeom prst="rect">
            <a:avLst/>
          </a:prstGeom>
        </p:spPr>
        <p:txBody>
          <a:bodyPr>
            <a:noAutofit/>
          </a:bodyPr>
          <a:lstStyle>
            <a:lvl1pPr marL="0" indent="0" algn="just" rtl="0" eaLnBrk="1" fontAlgn="base" hangingPunct="1">
              <a:lnSpc>
                <a:spcPts val="1000"/>
              </a:lnSpc>
              <a:spcBef>
                <a:spcPts val="0"/>
              </a:spcBef>
              <a:spcAft>
                <a:spcPct val="0"/>
              </a:spcAft>
              <a:buFont typeface="Arial" charset="0"/>
              <a:buNone/>
              <a:defRPr sz="1000" b="0"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solidFill>
                  <a:schemeClr val="tx1"/>
                </a:solidFill>
              </a:rPr>
              <a:t>Count per 150 km box of the May-October 2001-2010 African easterly wave tracks from the (a) ERA5 reanalysis, and the Weather Research and Forecasting tropical channel model (b) historical, (c) late-century, and (d) late-century minus historical. </a:t>
            </a:r>
          </a:p>
        </p:txBody>
      </p:sp>
    </p:spTree>
    <p:extLst>
      <p:ext uri="{BB962C8B-B14F-4D97-AF65-F5344CB8AC3E}">
        <p14:creationId xmlns:p14="http://schemas.microsoft.com/office/powerpoint/2010/main" val="3352585012"/>
      </p:ext>
    </p:extLst>
  </p:cSld>
  <p:clrMapOvr>
    <a:masterClrMapping/>
  </p:clrMapOvr>
</p:sld>
</file>

<file path=ppt/theme/theme1.xml><?xml version="1.0" encoding="utf-8"?>
<a:theme xmlns:a="http://schemas.openxmlformats.org/drawingml/2006/main" name="Other EESA Highlights (not DOE-S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OE-SC EESA Highligh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2001</TotalTime>
  <Words>286</Words>
  <Application>Microsoft Macintosh PowerPoint</Application>
  <PresentationFormat>Widescreen</PresentationFormat>
  <Paragraphs>11</Paragraphs>
  <Slides>1</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vt:i4>
      </vt:variant>
    </vt:vector>
  </HeadingPairs>
  <TitlesOfParts>
    <vt:vector size="5" baseType="lpstr">
      <vt:lpstr>Arial</vt:lpstr>
      <vt:lpstr>Calibri</vt:lpstr>
      <vt:lpstr>Other EESA Highlights (not DOE-SC)</vt:lpstr>
      <vt:lpstr>DOE-SC EESA Highlights</vt:lpstr>
      <vt:lpstr>Anthropogenic influences on the  African easterly jet – African easterly wave system</vt:lpstr>
    </vt:vector>
  </TitlesOfParts>
  <Company>LBNL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Maryann Villavert</dc:creator>
  <cp:lastModifiedBy>Microsoft Office User</cp:lastModifiedBy>
  <cp:revision>100</cp:revision>
  <dcterms:created xsi:type="dcterms:W3CDTF">2016-02-10T19:06:12Z</dcterms:created>
  <dcterms:modified xsi:type="dcterms:W3CDTF">2021-06-21T23:51:35Z</dcterms:modified>
</cp:coreProperties>
</file>