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sldIdLst>
    <p:sldId id="265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23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90"/>
    <p:restoredTop sz="79193"/>
  </p:normalViewPr>
  <p:slideViewPr>
    <p:cSldViewPr>
      <p:cViewPr varScale="1">
        <p:scale>
          <a:sx n="87" d="100"/>
          <a:sy n="87" d="100"/>
        </p:scale>
        <p:origin x="1920" y="184"/>
      </p:cViewPr>
      <p:guideLst>
        <p:guide orient="horz" pos="2160"/>
        <p:guide pos="3840"/>
      </p:guideLst>
    </p:cSldViewPr>
  </p:slideViewPr>
  <p:notesTextViewPr>
    <p:cViewPr>
      <p:scale>
        <a:sx n="170" d="100"/>
        <a:sy n="17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31EEBF8-E7F3-4A9A-850F-E4428DDCC0C3}" type="datetimeFigureOut">
              <a:rPr lang="en-US"/>
              <a:pPr>
                <a:defRPr/>
              </a:pPr>
              <a:t>1/24/22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0C2D153-3D13-4BE3-B2CD-4C482CBB0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8284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7B7338E-CFCF-413C-9FF8-02EB67962A4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786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 bwMode="auto">
          <a:xfrm>
            <a:off x="3147485" y="6634163"/>
            <a:ext cx="9046633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ctangle 8"/>
          <p:cNvSpPr/>
          <p:nvPr userDrawn="1"/>
        </p:nvSpPr>
        <p:spPr bwMode="auto">
          <a:xfrm>
            <a:off x="1" y="6634163"/>
            <a:ext cx="3111500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ctangle 235"/>
          <p:cNvSpPr>
            <a:spLocks noChangeArrowheads="1"/>
          </p:cNvSpPr>
          <p:nvPr/>
        </p:nvSpPr>
        <p:spPr bwMode="auto">
          <a:xfrm>
            <a:off x="3198285" y="6646864"/>
            <a:ext cx="8784167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8" name="Rectangle 235"/>
          <p:cNvSpPr>
            <a:spLocks noChangeArrowheads="1"/>
          </p:cNvSpPr>
          <p:nvPr userDrawn="1"/>
        </p:nvSpPr>
        <p:spPr bwMode="auto">
          <a:xfrm>
            <a:off x="-46566" y="6646864"/>
            <a:ext cx="3094567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fld id="{9848E3B6-8522-4FD6-8750-BDCE7D124C96}" type="slidenum">
              <a:rPr lang="en-US" sz="1000">
                <a:solidFill>
                  <a:schemeClr val="bg1"/>
                </a:solidFill>
                <a:latin typeface="+mn-lt"/>
                <a:ea typeface="Rod"/>
                <a:cs typeface="Rod"/>
              </a:rPr>
              <a:pPr marL="171450" indent="-171450" eaLnBrk="0" fontAlgn="auto" hangingPunc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lang="en-US" sz="1000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	 </a:t>
            </a: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BER Climate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17600" y="1600201"/>
            <a:ext cx="5130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6451600" y="1600201"/>
            <a:ext cx="5130800" cy="4525963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6D29F111-307B-4882-84AF-E5A785B436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48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9445DE63-9444-4068-B970-12C6A99CCC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ransition spd="slow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4">
            <a:extLst>
              <a:ext uri="{FF2B5EF4-FFF2-40B4-BE49-F238E27FC236}">
                <a16:creationId xmlns:a16="http://schemas.microsoft.com/office/drawing/2014/main" id="{BEE694FE-2B51-CC42-A145-858DABCA30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500" y="3550756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2E57E39-0A38-4648-964B-7E26F6CA3DE3}"/>
              </a:ext>
            </a:extLst>
          </p:cNvPr>
          <p:cNvSpPr txBox="1"/>
          <p:nvPr/>
        </p:nvSpPr>
        <p:spPr>
          <a:xfrm>
            <a:off x="465698" y="0"/>
            <a:ext cx="1126864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600" b="1" dirty="0">
                <a:solidFill>
                  <a:srgbClr val="0070C0"/>
                </a:solidFill>
              </a:rPr>
              <a:t>Boundary layer physics is key to predicting ice-shelf melting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BCC6664-0CED-3649-AAF9-085214D980AB}"/>
              </a:ext>
            </a:extLst>
          </p:cNvPr>
          <p:cNvSpPr txBox="1"/>
          <p:nvPr/>
        </p:nvSpPr>
        <p:spPr>
          <a:xfrm>
            <a:off x="84152" y="538638"/>
            <a:ext cx="545837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Objective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US" sz="1400" dirty="0"/>
              <a:t>To constrain parameterization of ice-shelf melting in ocean models and Earth system models, we evaluated the relationship between far-field ocean conditions and ice-shelf melting accounting for ocean boundary layer turbulence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AC327B8-DAA7-F449-BE41-B85DCE6773A0}"/>
              </a:ext>
            </a:extLst>
          </p:cNvPr>
          <p:cNvSpPr txBox="1"/>
          <p:nvPr/>
        </p:nvSpPr>
        <p:spPr>
          <a:xfrm>
            <a:off x="130484" y="5080337"/>
            <a:ext cx="54120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Impact</a:t>
            </a:r>
          </a:p>
          <a:p>
            <a:pPr marL="120650" indent="-120650">
              <a:buFont typeface="Arial" panose="020B0604020202020204" pitchFamily="34" charset="0"/>
              <a:buChar char="•"/>
            </a:pPr>
            <a:r>
              <a:rPr lang="en-US" sz="1400" dirty="0"/>
              <a:t>Our sensitivity study spans a previously untested regime in ice-shelf ocean cavities, which may inform both future ice-shelf melt parameterizations and vertical mixing parameterizations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4A08494-2481-DB4E-952D-1F2E30EC3A9F}"/>
              </a:ext>
            </a:extLst>
          </p:cNvPr>
          <p:cNvSpPr txBox="1"/>
          <p:nvPr/>
        </p:nvSpPr>
        <p:spPr>
          <a:xfrm>
            <a:off x="110925" y="6324600"/>
            <a:ext cx="11976849" cy="2385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950" u="sng" dirty="0"/>
              <a:t>Reference</a:t>
            </a:r>
            <a:r>
              <a:rPr lang="en-GB" sz="950" dirty="0"/>
              <a:t>: Begeman, C. B., </a:t>
            </a:r>
            <a:r>
              <a:rPr lang="en-GB" sz="950" dirty="0" err="1"/>
              <a:t>Asay</a:t>
            </a:r>
            <a:r>
              <a:rPr lang="en-GB" sz="950" dirty="0"/>
              <a:t>-Davis, X., &amp; Van Roekel, L. (2022). Ice-shelf ocean boundary layer dynamics from large-eddy simulations. The Cryosphere, 16(1), 277–295. https://</a:t>
            </a:r>
            <a:r>
              <a:rPr lang="en-GB" sz="950" dirty="0" err="1"/>
              <a:t>doi.org</a:t>
            </a:r>
            <a:r>
              <a:rPr lang="en-GB" sz="950" dirty="0"/>
              <a:t>/10.5194/tc-16-277-2022</a:t>
            </a:r>
            <a:endParaRPr lang="en-US" sz="950" dirty="0"/>
          </a:p>
        </p:txBody>
      </p:sp>
      <p:sp>
        <p:nvSpPr>
          <p:cNvPr id="26" name="TextBox 27">
            <a:extLst>
              <a:ext uri="{FF2B5EF4-FFF2-40B4-BE49-F238E27FC236}">
                <a16:creationId xmlns:a16="http://schemas.microsoft.com/office/drawing/2014/main" id="{E87BC6C7-C3DC-4747-9F2F-AAD5785177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0124" y="5257800"/>
            <a:ext cx="6331875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tx2"/>
                </a:solidFill>
              </a:rPr>
              <a:t>Cross-sections through the simulated domain at (</a:t>
            </a:r>
            <a:r>
              <a:rPr lang="en-US" sz="1400" b="1" dirty="0" err="1">
                <a:solidFill>
                  <a:schemeClr val="tx2"/>
                </a:solidFill>
              </a:rPr>
              <a:t>a,c</a:t>
            </a:r>
            <a:r>
              <a:rPr lang="en-US" sz="1400" b="1" dirty="0">
                <a:solidFill>
                  <a:schemeClr val="tx2"/>
                </a:solidFill>
              </a:rPr>
              <a:t>) low slope and (</a:t>
            </a:r>
            <a:r>
              <a:rPr lang="en-US" sz="1400" b="1" dirty="0" err="1">
                <a:solidFill>
                  <a:schemeClr val="tx2"/>
                </a:solidFill>
              </a:rPr>
              <a:t>b,d</a:t>
            </a:r>
            <a:r>
              <a:rPr lang="en-US" sz="1400" b="1" dirty="0">
                <a:solidFill>
                  <a:schemeClr val="tx2"/>
                </a:solidFill>
              </a:rPr>
              <a:t>) moderate slope. As slope increases, so does melt rate, mixed layer depth, shown here via the salinity field (</a:t>
            </a:r>
            <a:r>
              <a:rPr lang="en-US" sz="1400" b="1" dirty="0" err="1">
                <a:solidFill>
                  <a:schemeClr val="tx2"/>
                </a:solidFill>
              </a:rPr>
              <a:t>a,b</a:t>
            </a:r>
            <a:r>
              <a:rPr lang="en-US" sz="1400" b="1" dirty="0">
                <a:solidFill>
                  <a:schemeClr val="tx2"/>
                </a:solidFill>
              </a:rPr>
              <a:t>), and turbulent intensity, shown here via the amplitude of spanwise velocity fluctuations (</a:t>
            </a:r>
            <a:r>
              <a:rPr lang="en-US" sz="1400" b="1" dirty="0" err="1">
                <a:solidFill>
                  <a:schemeClr val="tx2"/>
                </a:solidFill>
              </a:rPr>
              <a:t>c,d</a:t>
            </a:r>
            <a:r>
              <a:rPr lang="en-US" sz="1400" b="1" dirty="0">
                <a:solidFill>
                  <a:schemeClr val="tx2"/>
                </a:solidFill>
              </a:rPr>
              <a:t>). </a:t>
            </a:r>
            <a:endParaRPr lang="en-US" sz="1400" dirty="0">
              <a:solidFill>
                <a:schemeClr val="tx2"/>
              </a:solidFill>
            </a:endParaRPr>
          </a:p>
          <a:p>
            <a:endParaRPr lang="en-US" sz="1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D50AF1C-D8C4-9548-AFE4-022B01B69B4A}"/>
              </a:ext>
            </a:extLst>
          </p:cNvPr>
          <p:cNvSpPr txBox="1"/>
          <p:nvPr/>
        </p:nvSpPr>
        <p:spPr>
          <a:xfrm>
            <a:off x="102187" y="1834038"/>
            <a:ext cx="546505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Approach and Results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US" sz="1400" dirty="0"/>
              <a:t>We conducted large-eddy simulations, which capture meter-scale turbulence, to evaluate heat and salt fluxes through the sub-ice-shelf ocean boundary layer.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US" sz="1400" dirty="0"/>
              <a:t>We added new features to a large-eddy model including dynamic ice-shelf melting and a state-of-the-art turbulence closure.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US" sz="1400" dirty="0"/>
              <a:t>We confirmed an approximately linear relationship between far-field ocean temperature and ice-shelf melt rate in a low ocean temperature, high current shear regime.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US" sz="1400" dirty="0"/>
              <a:t>We found a novel relationship between ice-shelf slope and melt rate, partly explained by enhanced turbulence at higher slopes.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US" sz="1400" dirty="0"/>
              <a:t>The ice-shelf ocean boundary layer has fine-scale vertical structure that affects turbulent fluxes and must be accounted for in next-generation melt parameterizations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FA8C725-9FFE-6348-8C97-586BF7AD8AE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052" b="-323"/>
          <a:stretch/>
        </p:blipFill>
        <p:spPr>
          <a:xfrm>
            <a:off x="5884837" y="958393"/>
            <a:ext cx="6019338" cy="429717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68EAD8C-76CC-5A45-AC4B-2F2176F7758A}"/>
              </a:ext>
            </a:extLst>
          </p:cNvPr>
          <p:cNvSpPr txBox="1"/>
          <p:nvPr/>
        </p:nvSpPr>
        <p:spPr>
          <a:xfrm>
            <a:off x="5860124" y="909462"/>
            <a:ext cx="31290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B654EE7-8588-F140-B5B6-2537358B3B7F}"/>
              </a:ext>
            </a:extLst>
          </p:cNvPr>
          <p:cNvSpPr txBox="1"/>
          <p:nvPr/>
        </p:nvSpPr>
        <p:spPr>
          <a:xfrm>
            <a:off x="5334000" y="543580"/>
            <a:ext cx="52196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Ice shelf slope: 	0.01° 		              1.0°</a:t>
            </a:r>
          </a:p>
          <a:p>
            <a:r>
              <a:rPr lang="en-US" sz="1400" dirty="0"/>
              <a:t>Melt rate:  		0.3 m/</a:t>
            </a:r>
            <a:r>
              <a:rPr lang="en-US" sz="1400" dirty="0" err="1"/>
              <a:t>yr</a:t>
            </a:r>
            <a:r>
              <a:rPr lang="en-US" sz="1400" dirty="0"/>
              <a:t>		              0.6 m/</a:t>
            </a:r>
            <a:r>
              <a:rPr lang="en-US" sz="1400" dirty="0" err="1"/>
              <a:t>yr</a:t>
            </a:r>
            <a:endParaRPr lang="en-US" sz="14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DCECD3D-3FDB-B44A-8146-8900B0FB61DE}"/>
              </a:ext>
            </a:extLst>
          </p:cNvPr>
          <p:cNvSpPr txBox="1"/>
          <p:nvPr/>
        </p:nvSpPr>
        <p:spPr>
          <a:xfrm>
            <a:off x="8475434" y="899664"/>
            <a:ext cx="31290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750DD1B-722E-DD4A-B8D9-C41663BE0D41}"/>
              </a:ext>
            </a:extLst>
          </p:cNvPr>
          <p:cNvSpPr txBox="1"/>
          <p:nvPr/>
        </p:nvSpPr>
        <p:spPr>
          <a:xfrm>
            <a:off x="5868328" y="2703969"/>
            <a:ext cx="30008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9D95F97-ECB8-A542-921D-7A4AE5C755C8}"/>
              </a:ext>
            </a:extLst>
          </p:cNvPr>
          <p:cNvSpPr txBox="1"/>
          <p:nvPr/>
        </p:nvSpPr>
        <p:spPr>
          <a:xfrm>
            <a:off x="8464106" y="2758856"/>
            <a:ext cx="31290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14301</TotalTime>
  <Words>322</Words>
  <Application>Microsoft Macintosh PowerPoint</Application>
  <PresentationFormat>Widescreen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Office of Science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Carolyn Branecky</cp:lastModifiedBy>
  <cp:revision>113</cp:revision>
  <dcterms:created xsi:type="dcterms:W3CDTF">2013-09-25T16:30:27Z</dcterms:created>
  <dcterms:modified xsi:type="dcterms:W3CDTF">2022-01-25T20:56:26Z</dcterms:modified>
</cp:coreProperties>
</file>