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Lst>
  <p:sldSz cy="5143500" cx="9144000"/>
  <p:notesSz cx="6858000" cy="9144000"/>
  <p:embeddedFontLst>
    <p:embeddedFont>
      <p:font typeface="PT Sans Narrow"/>
      <p:regular r:id="rId6"/>
      <p:bold r:id="rId7"/>
    </p:embeddedFont>
    <p:embeddedFont>
      <p:font typeface="Open Sans"/>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OpenSans-boldItalic.fntdata"/><Relationship Id="rId10"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font" Target="fonts/PTSansNarrow-regular.fntdata"/><Relationship Id="rId7" Type="http://schemas.openxmlformats.org/officeDocument/2006/relationships/font" Target="fonts/PTSansNarrow-bold.fntdata"/><Relationship Id="rId8" Type="http://schemas.openxmlformats.org/officeDocument/2006/relationships/font" Target="fonts/Open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0e84d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50e84d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1.png"/><Relationship Id="rId10" Type="http://schemas.openxmlformats.org/officeDocument/2006/relationships/image" Target="../media/image7.png"/><Relationship Id="rId9"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cxnSp>
        <p:nvCxnSpPr>
          <p:cNvPr id="10" name="Google Shape;10;p2"/>
          <p:cNvCxnSpPr>
            <a:stCxn id="11" idx="3"/>
          </p:cNvCxnSpPr>
          <p:nvPr/>
        </p:nvCxnSpPr>
        <p:spPr>
          <a:xfrm flipH="1" rot="10800000">
            <a:off x="7558950" y="1881350"/>
            <a:ext cx="1382700" cy="4200"/>
          </a:xfrm>
          <a:prstGeom prst="straightConnector1">
            <a:avLst/>
          </a:prstGeom>
          <a:noFill/>
          <a:ln cap="flat" cmpd="sng" w="76200">
            <a:solidFill>
              <a:srgbClr val="AC940B"/>
            </a:solidFill>
            <a:prstDash val="solid"/>
            <a:round/>
            <a:headEnd len="sm" w="sm" type="none"/>
            <a:tailEnd len="sm" w="sm" type="none"/>
          </a:ln>
        </p:spPr>
      </p:cxnSp>
      <p:cxnSp>
        <p:nvCxnSpPr>
          <p:cNvPr id="12" name="Google Shape;12;p2"/>
          <p:cNvCxnSpPr>
            <a:endCxn id="11" idx="1"/>
          </p:cNvCxnSpPr>
          <p:nvPr/>
        </p:nvCxnSpPr>
        <p:spPr>
          <a:xfrm flipH="1" rot="10800000">
            <a:off x="254250" y="1885550"/>
            <a:ext cx="1374000" cy="6900"/>
          </a:xfrm>
          <a:prstGeom prst="straightConnector1">
            <a:avLst/>
          </a:prstGeom>
          <a:noFill/>
          <a:ln cap="flat" cmpd="sng" w="76200">
            <a:solidFill>
              <a:srgbClr val="AC940B"/>
            </a:solidFill>
            <a:prstDash val="solid"/>
            <a:round/>
            <a:headEnd len="sm" w="sm" type="none"/>
            <a:tailEnd len="sm" w="sm" type="none"/>
          </a:ln>
        </p:spPr>
      </p:cxnSp>
      <p:grpSp>
        <p:nvGrpSpPr>
          <p:cNvPr id="13" name="Google Shape;13;p2"/>
          <p:cNvGrpSpPr/>
          <p:nvPr/>
        </p:nvGrpSpPr>
        <p:grpSpPr>
          <a:xfrm>
            <a:off x="197688" y="183825"/>
            <a:ext cx="8780663"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15" name="Google Shape;15;p2"/>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16" name="Google Shape;16;p2"/>
          <p:cNvGrpSpPr/>
          <p:nvPr/>
        </p:nvGrpSpPr>
        <p:grpSpPr>
          <a:xfrm>
            <a:off x="211809" y="3969138"/>
            <a:ext cx="8758726" cy="152400"/>
            <a:chOff x="1346435" y="3969088"/>
            <a:chExt cx="6452100" cy="152400"/>
          </a:xfrm>
        </p:grpSpPr>
        <p:cxnSp>
          <p:nvCxnSpPr>
            <p:cNvPr id="17" name="Google Shape;17;p2"/>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18" name="Google Shape;18;p2"/>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19" name="Google Shape;19;p2"/>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1" name="Google Shape;11;p2"/>
          <p:cNvSpPr txBox="1"/>
          <p:nvPr>
            <p:ph idx="1" type="subTitle"/>
          </p:nvPr>
        </p:nvSpPr>
        <p:spPr>
          <a:xfrm>
            <a:off x="1628250" y="1603250"/>
            <a:ext cx="5930700" cy="564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696969"/>
              </a:buClr>
              <a:buSzPts val="2400"/>
              <a:buNone/>
              <a:defRPr i="1" sz="2400">
                <a:solidFill>
                  <a:srgbClr val="696969"/>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11"/>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92" name="Google Shape;9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12"/>
          <p:cNvSpPr/>
          <p:nvPr/>
        </p:nvSpPr>
        <p:spPr>
          <a:xfrm>
            <a:off x="-75" y="5045700"/>
            <a:ext cx="9144000" cy="97800"/>
          </a:xfrm>
          <a:prstGeom prst="rect">
            <a:avLst/>
          </a:prstGeom>
          <a:solidFill>
            <a:srgbClr val="AC940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0B74AC"/>
              </a:buClr>
              <a:buSzPts val="13000"/>
              <a:buNone/>
              <a:defRPr sz="13000">
                <a:solidFill>
                  <a:srgbClr val="0B74AC"/>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96" name="Google Shape;96;p12"/>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97" name="Google Shape;9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blip>
          <a:stretch>
            <a:fillRect/>
          </a:stretch>
        </a:blipFill>
      </p:bgPr>
    </p:bg>
    <p:spTree>
      <p:nvGrpSpPr>
        <p:cNvPr id="21" name="Shape 21"/>
        <p:cNvGrpSpPr/>
        <p:nvPr/>
      </p:nvGrpSpPr>
      <p:grpSpPr>
        <a:xfrm>
          <a:off x="0" y="0"/>
          <a:ext cx="0" cy="0"/>
          <a:chOff x="0" y="0"/>
          <a:chExt cx="0" cy="0"/>
        </a:xfrm>
      </p:grpSpPr>
      <p:grpSp>
        <p:nvGrpSpPr>
          <p:cNvPr id="22" name="Google Shape;22;p3"/>
          <p:cNvGrpSpPr/>
          <p:nvPr/>
        </p:nvGrpSpPr>
        <p:grpSpPr>
          <a:xfrm>
            <a:off x="247088" y="183825"/>
            <a:ext cx="8731627" cy="152400"/>
            <a:chOff x="1346429" y="1011300"/>
            <a:chExt cx="6452100" cy="152400"/>
          </a:xfrm>
        </p:grpSpPr>
        <p:cxnSp>
          <p:nvCxnSpPr>
            <p:cNvPr id="23" name="Google Shape;23;p3"/>
            <p:cNvCxnSpPr/>
            <p:nvPr/>
          </p:nvCxnSpPr>
          <p:spPr>
            <a:xfrm rot="10800000">
              <a:off x="1346429" y="1011300"/>
              <a:ext cx="6452100" cy="0"/>
            </a:xfrm>
            <a:prstGeom prst="straightConnector1">
              <a:avLst/>
            </a:prstGeom>
            <a:noFill/>
            <a:ln cap="flat" cmpd="sng" w="76200">
              <a:solidFill>
                <a:srgbClr val="0B74AC"/>
              </a:solidFill>
              <a:prstDash val="solid"/>
              <a:round/>
              <a:headEnd len="sm" w="sm" type="none"/>
              <a:tailEnd len="sm" w="sm" type="none"/>
            </a:ln>
          </p:spPr>
        </p:cxnSp>
        <p:cxnSp>
          <p:nvCxnSpPr>
            <p:cNvPr id="24" name="Google Shape;24;p3"/>
            <p:cNvCxnSpPr/>
            <p:nvPr/>
          </p:nvCxnSpPr>
          <p:spPr>
            <a:xfrm rot="10800000">
              <a:off x="1346429" y="1163700"/>
              <a:ext cx="6452100" cy="0"/>
            </a:xfrm>
            <a:prstGeom prst="straightConnector1">
              <a:avLst/>
            </a:prstGeom>
            <a:noFill/>
            <a:ln cap="flat" cmpd="sng" w="9525">
              <a:solidFill>
                <a:srgbClr val="0B74AC"/>
              </a:solidFill>
              <a:prstDash val="solid"/>
              <a:round/>
              <a:headEnd len="sm" w="sm" type="none"/>
              <a:tailEnd len="sm" w="sm" type="none"/>
            </a:ln>
          </p:spPr>
        </p:cxnSp>
      </p:grpSp>
      <p:grpSp>
        <p:nvGrpSpPr>
          <p:cNvPr id="25" name="Google Shape;25;p3"/>
          <p:cNvGrpSpPr/>
          <p:nvPr/>
        </p:nvGrpSpPr>
        <p:grpSpPr>
          <a:xfrm>
            <a:off x="239002" y="3969125"/>
            <a:ext cx="8731627" cy="152400"/>
            <a:chOff x="1346435" y="3969088"/>
            <a:chExt cx="6452100" cy="152400"/>
          </a:xfrm>
        </p:grpSpPr>
        <p:cxnSp>
          <p:nvCxnSpPr>
            <p:cNvPr id="26" name="Google Shape;26;p3"/>
            <p:cNvCxnSpPr/>
            <p:nvPr/>
          </p:nvCxnSpPr>
          <p:spPr>
            <a:xfrm>
              <a:off x="1346435" y="4121488"/>
              <a:ext cx="6452100" cy="0"/>
            </a:xfrm>
            <a:prstGeom prst="straightConnector1">
              <a:avLst/>
            </a:prstGeom>
            <a:noFill/>
            <a:ln cap="flat" cmpd="sng" w="76200">
              <a:solidFill>
                <a:srgbClr val="0B74AC"/>
              </a:solidFill>
              <a:prstDash val="solid"/>
              <a:round/>
              <a:headEnd len="sm" w="sm" type="none"/>
              <a:tailEnd len="sm" w="sm" type="none"/>
            </a:ln>
          </p:spPr>
        </p:cxnSp>
        <p:cxnSp>
          <p:nvCxnSpPr>
            <p:cNvPr id="27" name="Google Shape;27;p3"/>
            <p:cNvCxnSpPr/>
            <p:nvPr/>
          </p:nvCxnSpPr>
          <p:spPr>
            <a:xfrm>
              <a:off x="1346435" y="3969088"/>
              <a:ext cx="6452100" cy="0"/>
            </a:xfrm>
            <a:prstGeom prst="straightConnector1">
              <a:avLst/>
            </a:prstGeom>
            <a:noFill/>
            <a:ln cap="flat" cmpd="sng" w="9525">
              <a:solidFill>
                <a:srgbClr val="0B74AC"/>
              </a:solidFill>
              <a:prstDash val="solid"/>
              <a:round/>
              <a:headEnd len="sm" w="sm" type="none"/>
              <a:tailEnd len="sm" w="sm" type="none"/>
            </a:ln>
          </p:spPr>
        </p:cxnSp>
      </p:grpSp>
      <p:sp>
        <p:nvSpPr>
          <p:cNvPr id="28" name="Google Shape;28;p3"/>
          <p:cNvSpPr txBox="1"/>
          <p:nvPr>
            <p:ph type="ctrTitle"/>
          </p:nvPr>
        </p:nvSpPr>
        <p:spPr>
          <a:xfrm>
            <a:off x="247100" y="380175"/>
            <a:ext cx="8731500" cy="11838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Clr>
                <a:srgbClr val="AC0B23"/>
              </a:buClr>
              <a:buSzPts val="3600"/>
              <a:buNone/>
              <a:defRPr>
                <a:solidFill>
                  <a:srgbClr val="AC0B23"/>
                </a:solidFill>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solidFill>
                <a:srgbClr val="69696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iginal section header" type="secHead">
  <p:cSld name="SECTION_HEADER">
    <p:spTree>
      <p:nvGrpSpPr>
        <p:cNvPr id="30" name="Shape 30"/>
        <p:cNvGrpSpPr/>
        <p:nvPr/>
      </p:nvGrpSpPr>
      <p:grpSpPr>
        <a:xfrm>
          <a:off x="0" y="0"/>
          <a:ext cx="0" cy="0"/>
          <a:chOff x="0" y="0"/>
          <a:chExt cx="0" cy="0"/>
        </a:xfrm>
      </p:grpSpPr>
      <p:sp>
        <p:nvSpPr>
          <p:cNvPr id="31" name="Google Shape;31;p4"/>
          <p:cNvSpPr/>
          <p:nvPr/>
        </p:nvSpPr>
        <p:spPr>
          <a:xfrm>
            <a:off x="-50" y="2571900"/>
            <a:ext cx="9144000" cy="25716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C0B23"/>
              </a:buClr>
              <a:buSzPts val="3600"/>
              <a:buNone/>
              <a:defRPr>
                <a:solidFill>
                  <a:srgbClr val="AC0B23"/>
                </a:solidFill>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33" name="Google Shape;3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txBox="1"/>
          <p:nvPr>
            <p:ph type="title"/>
          </p:nvPr>
        </p:nvSpPr>
        <p:spPr>
          <a:xfrm>
            <a:off x="1076300" y="20175"/>
            <a:ext cx="8049000" cy="6774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5"/>
          <p:cNvSpPr txBox="1"/>
          <p:nvPr>
            <p:ph idx="1" type="body"/>
          </p:nvPr>
        </p:nvSpPr>
        <p:spPr>
          <a:xfrm>
            <a:off x="27900" y="697625"/>
            <a:ext cx="9097200" cy="39156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39" name="Google Shape;39;p5"/>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40" name="Google Shape;40;p5"/>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41" name="Google Shape;41;p5"/>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42" name="Google Shape;42;p5"/>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43" name="Google Shape;43;p5"/>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44" name="Google Shape;44;p5"/>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45" name="Google Shape;45;p5"/>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46" name="Google Shape;46;p5"/>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47" name="Google Shape;47;p5"/>
          <p:cNvPicPr preferRelativeResize="0"/>
          <p:nvPr/>
        </p:nvPicPr>
        <p:blipFill>
          <a:blip r:embed="rId10">
            <a:alphaModFix/>
          </a:blip>
          <a:stretch>
            <a:fillRect/>
          </a:stretch>
        </p:blipFill>
        <p:spPr>
          <a:xfrm>
            <a:off x="198142" y="4633925"/>
            <a:ext cx="1044882" cy="395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sp>
        <p:nvSpPr>
          <p:cNvPr id="49" name="Google Shape;49;p6"/>
          <p:cNvSpPr txBox="1"/>
          <p:nvPr>
            <p:ph type="title"/>
          </p:nvPr>
        </p:nvSpPr>
        <p:spPr>
          <a:xfrm>
            <a:off x="1076300" y="20175"/>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0" name="Google Shape;50;p6"/>
          <p:cNvSpPr txBox="1"/>
          <p:nvPr>
            <p:ph idx="1" type="body"/>
          </p:nvPr>
        </p:nvSpPr>
        <p:spPr>
          <a:xfrm>
            <a:off x="27900" y="732775"/>
            <a:ext cx="44337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1" name="Google Shape;51;p6"/>
          <p:cNvSpPr txBox="1"/>
          <p:nvPr>
            <p:ph idx="2" type="body"/>
          </p:nvPr>
        </p:nvSpPr>
        <p:spPr>
          <a:xfrm>
            <a:off x="4603800" y="732775"/>
            <a:ext cx="4521600" cy="40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2" name="Google Shape;5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53" name="Google Shape;53;p6"/>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54" name="Google Shape;54;p6"/>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55" name="Google Shape;55;p6"/>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56" name="Google Shape;56;p6"/>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57" name="Google Shape;57;p6"/>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58" name="Google Shape;58;p6"/>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59" name="Google Shape;59;p6"/>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60" name="Google Shape;60;p6"/>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61" name="Google Shape;61;p6"/>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62" name="Google Shape;62;p6"/>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76300" y="20174"/>
            <a:ext cx="8049000" cy="631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5" name="Google Shape;6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descr="RUBISCO_icon.png" id="66" name="Google Shape;66;p7"/>
          <p:cNvPicPr preferRelativeResize="0"/>
          <p:nvPr/>
        </p:nvPicPr>
        <p:blipFill>
          <a:blip r:embed="rId2">
            <a:alphaModFix/>
          </a:blip>
          <a:stretch>
            <a:fillRect/>
          </a:stretch>
        </p:blipFill>
        <p:spPr>
          <a:xfrm>
            <a:off x="20350" y="24475"/>
            <a:ext cx="1000750" cy="627375"/>
          </a:xfrm>
          <a:prstGeom prst="rect">
            <a:avLst/>
          </a:prstGeom>
          <a:noFill/>
          <a:ln>
            <a:noFill/>
          </a:ln>
        </p:spPr>
      </p:pic>
      <p:pic>
        <p:nvPicPr>
          <p:cNvPr descr="UM_logo.png" id="67" name="Google Shape;67;p7"/>
          <p:cNvPicPr preferRelativeResize="0"/>
          <p:nvPr/>
        </p:nvPicPr>
        <p:blipFill>
          <a:blip r:embed="rId3">
            <a:alphaModFix/>
          </a:blip>
          <a:stretch>
            <a:fillRect/>
          </a:stretch>
        </p:blipFill>
        <p:spPr>
          <a:xfrm>
            <a:off x="7976575" y="4636717"/>
            <a:ext cx="661840" cy="393600"/>
          </a:xfrm>
          <a:prstGeom prst="rect">
            <a:avLst/>
          </a:prstGeom>
          <a:noFill/>
          <a:ln>
            <a:noFill/>
          </a:ln>
        </p:spPr>
      </p:pic>
      <p:pic>
        <p:nvPicPr>
          <p:cNvPr descr="UCI_logo.png" id="68" name="Google Shape;68;p7"/>
          <p:cNvPicPr preferRelativeResize="0"/>
          <p:nvPr/>
        </p:nvPicPr>
        <p:blipFill>
          <a:blip r:embed="rId4">
            <a:alphaModFix/>
          </a:blip>
          <a:stretch>
            <a:fillRect/>
          </a:stretch>
        </p:blipFill>
        <p:spPr>
          <a:xfrm>
            <a:off x="7102976" y="4638400"/>
            <a:ext cx="691449" cy="393600"/>
          </a:xfrm>
          <a:prstGeom prst="rect">
            <a:avLst/>
          </a:prstGeom>
          <a:noFill/>
          <a:ln>
            <a:noFill/>
          </a:ln>
        </p:spPr>
      </p:pic>
      <p:pic>
        <p:nvPicPr>
          <p:cNvPr descr="ORNL_logo.png" id="69" name="Google Shape;69;p7"/>
          <p:cNvPicPr preferRelativeResize="0"/>
          <p:nvPr/>
        </p:nvPicPr>
        <p:blipFill>
          <a:blip r:embed="rId5">
            <a:alphaModFix/>
          </a:blip>
          <a:stretch>
            <a:fillRect/>
          </a:stretch>
        </p:blipFill>
        <p:spPr>
          <a:xfrm>
            <a:off x="6107517" y="4631775"/>
            <a:ext cx="769533" cy="393600"/>
          </a:xfrm>
          <a:prstGeom prst="rect">
            <a:avLst/>
          </a:prstGeom>
          <a:noFill/>
          <a:ln>
            <a:noFill/>
          </a:ln>
        </p:spPr>
      </p:pic>
      <p:pic>
        <p:nvPicPr>
          <p:cNvPr descr="ncar-logo.png" id="70" name="Google Shape;70;p7"/>
          <p:cNvPicPr preferRelativeResize="0"/>
          <p:nvPr/>
        </p:nvPicPr>
        <p:blipFill>
          <a:blip r:embed="rId6">
            <a:alphaModFix/>
          </a:blip>
          <a:stretch>
            <a:fillRect/>
          </a:stretch>
        </p:blipFill>
        <p:spPr>
          <a:xfrm>
            <a:off x="4711965" y="4630502"/>
            <a:ext cx="1226883" cy="393600"/>
          </a:xfrm>
          <a:prstGeom prst="rect">
            <a:avLst/>
          </a:prstGeom>
          <a:noFill/>
          <a:ln>
            <a:noFill/>
          </a:ln>
        </p:spPr>
      </p:pic>
      <p:pic>
        <p:nvPicPr>
          <p:cNvPr descr="LANL_logo.png" id="71" name="Google Shape;71;p7"/>
          <p:cNvPicPr preferRelativeResize="0"/>
          <p:nvPr/>
        </p:nvPicPr>
        <p:blipFill>
          <a:blip r:embed="rId7">
            <a:alphaModFix/>
          </a:blip>
          <a:stretch>
            <a:fillRect/>
          </a:stretch>
        </p:blipFill>
        <p:spPr>
          <a:xfrm>
            <a:off x="3486845" y="4633802"/>
            <a:ext cx="1085158" cy="393599"/>
          </a:xfrm>
          <a:prstGeom prst="rect">
            <a:avLst/>
          </a:prstGeom>
          <a:noFill/>
          <a:ln>
            <a:noFill/>
          </a:ln>
        </p:spPr>
      </p:pic>
      <p:pic>
        <p:nvPicPr>
          <p:cNvPr descr="LBNL_logo.png" id="72" name="Google Shape;72;p7"/>
          <p:cNvPicPr preferRelativeResize="0"/>
          <p:nvPr/>
        </p:nvPicPr>
        <p:blipFill>
          <a:blip r:embed="rId8">
            <a:alphaModFix/>
          </a:blip>
          <a:stretch>
            <a:fillRect/>
          </a:stretch>
        </p:blipFill>
        <p:spPr>
          <a:xfrm>
            <a:off x="2652850" y="4634097"/>
            <a:ext cx="661850" cy="395276"/>
          </a:xfrm>
          <a:prstGeom prst="rect">
            <a:avLst/>
          </a:prstGeom>
          <a:noFill/>
          <a:ln>
            <a:noFill/>
          </a:ln>
        </p:spPr>
      </p:pic>
      <p:pic>
        <p:nvPicPr>
          <p:cNvPr descr="BNL_logo.png" id="73" name="Google Shape;73;p7"/>
          <p:cNvPicPr preferRelativeResize="0"/>
          <p:nvPr/>
        </p:nvPicPr>
        <p:blipFill>
          <a:blip r:embed="rId9">
            <a:alphaModFix/>
          </a:blip>
          <a:stretch>
            <a:fillRect/>
          </a:stretch>
        </p:blipFill>
        <p:spPr>
          <a:xfrm>
            <a:off x="1454160" y="4636102"/>
            <a:ext cx="1022340" cy="393600"/>
          </a:xfrm>
          <a:prstGeom prst="rect">
            <a:avLst/>
          </a:prstGeom>
          <a:noFill/>
          <a:ln>
            <a:noFill/>
          </a:ln>
        </p:spPr>
      </p:pic>
      <p:pic>
        <p:nvPicPr>
          <p:cNvPr descr="ANL_logo.png" id="74" name="Google Shape;74;p7"/>
          <p:cNvPicPr preferRelativeResize="0"/>
          <p:nvPr/>
        </p:nvPicPr>
        <p:blipFill>
          <a:blip r:embed="rId10">
            <a:alphaModFix/>
          </a:blip>
          <a:stretch>
            <a:fillRect/>
          </a:stretch>
        </p:blipFill>
        <p:spPr>
          <a:xfrm>
            <a:off x="198142" y="4633925"/>
            <a:ext cx="1044882" cy="395275"/>
          </a:xfrm>
          <a:prstGeom prst="rect">
            <a:avLst/>
          </a:prstGeom>
          <a:noFill/>
          <a:ln>
            <a:noFill/>
          </a:ln>
        </p:spPr>
      </p:pic>
      <p:sp>
        <p:nvSpPr>
          <p:cNvPr id="75" name="Google Shape;75;p7"/>
          <p:cNvSpPr/>
          <p:nvPr/>
        </p:nvSpPr>
        <p:spPr>
          <a:xfrm>
            <a:off x="-75" y="5045700"/>
            <a:ext cx="9144000" cy="978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8"/>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8" name="Google Shape;78;p8"/>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79" name="Google Shape;7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80" name="Shape 80"/>
        <p:cNvGrpSpPr/>
        <p:nvPr/>
      </p:nvGrpSpPr>
      <p:grpSpPr>
        <a:xfrm>
          <a:off x="0" y="0"/>
          <a:ext cx="0" cy="0"/>
          <a:chOff x="0" y="0"/>
          <a:chExt cx="0" cy="0"/>
        </a:xfrm>
      </p:grpSpPr>
      <p:sp>
        <p:nvSpPr>
          <p:cNvPr id="81" name="Google Shape;81;p9"/>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82" name="Google Shape;8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10"/>
          <p:cNvSpPr/>
          <p:nvPr/>
        </p:nvSpPr>
        <p:spPr>
          <a:xfrm>
            <a:off x="4572000" y="0"/>
            <a:ext cx="4572000" cy="5143500"/>
          </a:xfrm>
          <a:prstGeom prst="rect">
            <a:avLst/>
          </a:prstGeom>
          <a:solidFill>
            <a:srgbClr val="0B74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0"/>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7" name="Google Shape;87;p10"/>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1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89" name="Google Shape;8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76300" y="27225"/>
            <a:ext cx="80490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AC0B23"/>
              </a:buClr>
              <a:buSzPts val="3600"/>
              <a:buFont typeface="PT Sans Narrow"/>
              <a:buNone/>
              <a:defRPr b="1" sz="3600">
                <a:solidFill>
                  <a:srgbClr val="AC0B23"/>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27900" y="809125"/>
            <a:ext cx="90972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696969"/>
              </a:buClr>
              <a:buSzPts val="1800"/>
              <a:buFont typeface="Open Sans"/>
              <a:buChar char="●"/>
              <a:defRPr sz="1800">
                <a:solidFill>
                  <a:srgbClr val="696969"/>
                </a:solidFill>
                <a:latin typeface="Open Sans"/>
                <a:ea typeface="Open Sans"/>
                <a:cs typeface="Open Sans"/>
                <a:sym typeface="Open Sans"/>
              </a:defRPr>
            </a:lvl1pPr>
            <a:lvl2pPr indent="-317500" lvl="1" marL="914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2pPr>
            <a:lvl3pPr indent="-317500" lvl="2" marL="1371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3pPr>
            <a:lvl4pPr indent="-317500" lvl="3" marL="18288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4pPr>
            <a:lvl5pPr indent="-317500" lvl="4" marL="22860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5pPr>
            <a:lvl6pPr indent="-317500" lvl="5" marL="27432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6pPr>
            <a:lvl7pPr indent="-317500" lvl="6" marL="32004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7pPr>
            <a:lvl8pPr indent="-317500" lvl="7" marL="3657600">
              <a:lnSpc>
                <a:spcPct val="115000"/>
              </a:lnSpc>
              <a:spcBef>
                <a:spcPts val="1600"/>
              </a:spcBef>
              <a:spcAft>
                <a:spcPts val="0"/>
              </a:spcAft>
              <a:buClr>
                <a:srgbClr val="696969"/>
              </a:buClr>
              <a:buSzPts val="1400"/>
              <a:buFont typeface="Open Sans"/>
              <a:buChar char="○"/>
              <a:defRPr>
                <a:solidFill>
                  <a:srgbClr val="696969"/>
                </a:solidFill>
                <a:latin typeface="Open Sans"/>
                <a:ea typeface="Open Sans"/>
                <a:cs typeface="Open Sans"/>
                <a:sym typeface="Open Sans"/>
              </a:defRPr>
            </a:lvl8pPr>
            <a:lvl9pPr indent="-317500" lvl="8" marL="4114800">
              <a:lnSpc>
                <a:spcPct val="115000"/>
              </a:lnSpc>
              <a:spcBef>
                <a:spcPts val="1600"/>
              </a:spcBef>
              <a:spcAft>
                <a:spcPts val="1600"/>
              </a:spcAft>
              <a:buClr>
                <a:srgbClr val="696969"/>
              </a:buClr>
              <a:buSzPts val="1400"/>
              <a:buFont typeface="Open Sans"/>
              <a:buChar char="■"/>
              <a:defRPr>
                <a:solidFill>
                  <a:srgbClr val="696969"/>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hyperlink" Target="https://doi.org/10.1007/s10584-020-02897-x"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1044525" y="12725"/>
            <a:ext cx="8080800" cy="62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The Earth Has Humans, So Why Don’t Our Climate Models?</a:t>
            </a:r>
            <a:endParaRPr sz="2500"/>
          </a:p>
        </p:txBody>
      </p:sp>
      <p:sp>
        <p:nvSpPr>
          <p:cNvPr id="105" name="Google Shape;105;p14"/>
          <p:cNvSpPr txBox="1"/>
          <p:nvPr>
            <p:ph idx="1" type="body"/>
          </p:nvPr>
        </p:nvSpPr>
        <p:spPr>
          <a:xfrm>
            <a:off x="10600" y="636250"/>
            <a:ext cx="9144000" cy="3398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t>Objective:</a:t>
            </a:r>
            <a:r>
              <a:rPr lang="en" sz="1600"/>
              <a:t> To inspire an interdisciplinary effort to couple</a:t>
            </a:r>
            <a:br>
              <a:rPr lang="en" sz="1600"/>
            </a:br>
            <a:r>
              <a:rPr lang="en" sz="1600"/>
              <a:t>models of human behavior and social systems with climate</a:t>
            </a:r>
            <a:br>
              <a:rPr lang="en" sz="1600"/>
            </a:br>
            <a:r>
              <a:rPr lang="en" sz="1600"/>
              <a:t>models to overcome deficiencies in representing feedbacks.</a:t>
            </a:r>
            <a:endParaRPr sz="1600"/>
          </a:p>
          <a:p>
            <a:pPr indent="0" lvl="0" marL="0" rtl="0" algn="l">
              <a:lnSpc>
                <a:spcPct val="115000"/>
              </a:lnSpc>
              <a:spcBef>
                <a:spcPts val="0"/>
              </a:spcBef>
              <a:spcAft>
                <a:spcPts val="0"/>
              </a:spcAft>
              <a:buNone/>
            </a:pPr>
            <a:r>
              <a:rPr b="1" lang="en" sz="1600"/>
              <a:t>Approach:</a:t>
            </a:r>
            <a:r>
              <a:rPr lang="en" sz="1600"/>
              <a:t> </a:t>
            </a:r>
            <a:r>
              <a:rPr lang="en" sz="1600"/>
              <a:t>A</a:t>
            </a:r>
            <a:r>
              <a:rPr lang="en" sz="1600"/>
              <a:t> multi-model approach that considers a range</a:t>
            </a:r>
            <a:br>
              <a:rPr lang="en" sz="1600"/>
            </a:br>
            <a:r>
              <a:rPr lang="en" sz="1600"/>
              <a:t>of theories and representations of human perception and</a:t>
            </a:r>
            <a:br>
              <a:rPr lang="en" sz="1600"/>
            </a:br>
            <a:r>
              <a:rPr lang="en" sz="1600"/>
              <a:t>behavior, driven by a suite of social factors</a:t>
            </a:r>
            <a:r>
              <a:rPr lang="en" sz="1600"/>
              <a:t>, is proposed</a:t>
            </a:r>
            <a:r>
              <a:rPr lang="en" sz="1600"/>
              <a:t>.</a:t>
            </a:r>
            <a:endParaRPr sz="1600"/>
          </a:p>
          <a:p>
            <a:pPr indent="0" lvl="0" marL="0" rtl="0" algn="l">
              <a:lnSpc>
                <a:spcPct val="115000"/>
              </a:lnSpc>
              <a:spcBef>
                <a:spcPts val="0"/>
              </a:spcBef>
              <a:spcAft>
                <a:spcPts val="0"/>
              </a:spcAft>
              <a:buNone/>
            </a:pPr>
            <a:r>
              <a:rPr b="1" lang="en" sz="1600"/>
              <a:t>Results/Impacts:</a:t>
            </a:r>
            <a:r>
              <a:rPr lang="en" sz="1600"/>
              <a:t> We describe the importance of linking</a:t>
            </a:r>
            <a:br>
              <a:rPr lang="en" sz="1600"/>
            </a:br>
            <a:r>
              <a:rPr lang="en" sz="1600"/>
              <a:t>social factors with climate processes and identify four</a:t>
            </a:r>
            <a:br>
              <a:rPr lang="en" sz="1600"/>
            </a:br>
            <a:r>
              <a:rPr lang="en" sz="1600"/>
              <a:t>priorities for advancing the development of coupled</a:t>
            </a:r>
            <a:br>
              <a:rPr lang="en" sz="1600"/>
            </a:br>
            <a:r>
              <a:rPr lang="en" sz="1600"/>
              <a:t>social-climate models: 1) evaluate an array of behavioral theories, 2) identify regional climate impacts on humans, 3) incorporate influence of diverse social systems, and 4) improve representation of how perceptions and behavior influence greenhouse gas emissions</a:t>
            </a:r>
            <a:r>
              <a:rPr lang="en" sz="1600"/>
              <a:t>.</a:t>
            </a:r>
            <a:endParaRPr sz="1600"/>
          </a:p>
        </p:txBody>
      </p:sp>
      <p:sp>
        <p:nvSpPr>
          <p:cNvPr id="106" name="Google Shape;106;p14"/>
          <p:cNvSpPr txBox="1"/>
          <p:nvPr/>
        </p:nvSpPr>
        <p:spPr>
          <a:xfrm>
            <a:off x="2975" y="4034650"/>
            <a:ext cx="9144000" cy="5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696969"/>
                </a:solidFill>
                <a:latin typeface="Open Sans"/>
                <a:ea typeface="Open Sans"/>
                <a:cs typeface="Open Sans"/>
                <a:sym typeface="Open Sans"/>
              </a:rPr>
              <a:t>Beckage, B., K. Lacasse, J. M. Winter, L. J. Gross, N. Fefferman, </a:t>
            </a:r>
            <a:r>
              <a:rPr b="1" lang="en" sz="1200">
                <a:solidFill>
                  <a:srgbClr val="696969"/>
                </a:solidFill>
                <a:latin typeface="Open Sans"/>
                <a:ea typeface="Open Sans"/>
                <a:cs typeface="Open Sans"/>
                <a:sym typeface="Open Sans"/>
              </a:rPr>
              <a:t>Forrest M. Hoffman</a:t>
            </a:r>
            <a:r>
              <a:rPr lang="en" sz="1200">
                <a:solidFill>
                  <a:srgbClr val="696969"/>
                </a:solidFill>
                <a:latin typeface="Open Sans"/>
                <a:ea typeface="Open Sans"/>
                <a:cs typeface="Open Sans"/>
                <a:sym typeface="Open Sans"/>
              </a:rPr>
              <a:t>, S. S. Metcalf, T. Franck, E. Carr, A. Zia, and A. Kinzig (2020), The Earth Has Humans, So Why Don’t Our Climate Models? </a:t>
            </a:r>
            <a:r>
              <a:rPr i="1" lang="en" sz="1200">
                <a:solidFill>
                  <a:srgbClr val="696969"/>
                </a:solidFill>
                <a:latin typeface="Open Sans"/>
                <a:ea typeface="Open Sans"/>
                <a:cs typeface="Open Sans"/>
                <a:sym typeface="Open Sans"/>
              </a:rPr>
              <a:t>Clim. Change</a:t>
            </a:r>
            <a:r>
              <a:rPr lang="en" sz="1200">
                <a:solidFill>
                  <a:srgbClr val="696969"/>
                </a:solidFill>
                <a:latin typeface="Open Sans"/>
                <a:ea typeface="Open Sans"/>
                <a:cs typeface="Open Sans"/>
                <a:sym typeface="Open Sans"/>
              </a:rPr>
              <a:t>, doi:</a:t>
            </a:r>
            <a:r>
              <a:rPr lang="en" sz="1200" u="sng">
                <a:solidFill>
                  <a:srgbClr val="0000FF"/>
                </a:solidFill>
                <a:latin typeface="Open Sans"/>
                <a:ea typeface="Open Sans"/>
                <a:cs typeface="Open Sans"/>
                <a:sym typeface="Open Sans"/>
                <a:hlinkClick r:id="rId3">
                  <a:extLst>
                    <a:ext uri="{A12FA001-AC4F-418D-AE19-62706E023703}">
                      <ahyp:hlinkClr val="tx"/>
                    </a:ext>
                  </a:extLst>
                </a:hlinkClick>
              </a:rPr>
              <a:t>10.1007/s10584-020-02897-x</a:t>
            </a:r>
            <a:r>
              <a:rPr lang="en" sz="1200">
                <a:solidFill>
                  <a:srgbClr val="696969"/>
                </a:solidFill>
                <a:latin typeface="Open Sans"/>
                <a:ea typeface="Open Sans"/>
                <a:cs typeface="Open Sans"/>
                <a:sym typeface="Open Sans"/>
              </a:rPr>
              <a:t>.</a:t>
            </a:r>
            <a:endParaRPr sz="1200">
              <a:solidFill>
                <a:srgbClr val="696969"/>
              </a:solidFill>
              <a:latin typeface="Open Sans"/>
              <a:ea typeface="Open Sans"/>
              <a:cs typeface="Open Sans"/>
              <a:sym typeface="Open Sans"/>
            </a:endParaRPr>
          </a:p>
        </p:txBody>
      </p:sp>
      <p:sp>
        <p:nvSpPr>
          <p:cNvPr id="107" name="Google Shape;107;p14"/>
          <p:cNvSpPr txBox="1"/>
          <p:nvPr/>
        </p:nvSpPr>
        <p:spPr>
          <a:xfrm>
            <a:off x="5902775" y="2771325"/>
            <a:ext cx="3241200" cy="350700"/>
          </a:xfrm>
          <a:prstGeom prst="rect">
            <a:avLst/>
          </a:prstGeom>
          <a:noFill/>
          <a:ln>
            <a:noFill/>
          </a:ln>
        </p:spPr>
        <p:txBody>
          <a:bodyPr anchorCtr="0" anchor="ctr" bIns="91425" lIns="18275" spcFirstLastPara="1" rIns="18275" wrap="square" tIns="91425">
            <a:noAutofit/>
          </a:bodyPr>
          <a:lstStyle/>
          <a:p>
            <a:pPr indent="0" lvl="0" marL="0" rtl="0" algn="l">
              <a:spcBef>
                <a:spcPts val="0"/>
              </a:spcBef>
              <a:spcAft>
                <a:spcPts val="0"/>
              </a:spcAft>
              <a:buNone/>
            </a:pPr>
            <a:r>
              <a:rPr b="1" lang="en" sz="1000">
                <a:solidFill>
                  <a:srgbClr val="0B74AC"/>
                </a:solidFill>
                <a:latin typeface="Open Sans"/>
                <a:ea typeface="Open Sans"/>
                <a:cs typeface="Open Sans"/>
                <a:sym typeface="Open Sans"/>
              </a:rPr>
              <a:t>Figure:</a:t>
            </a:r>
            <a:r>
              <a:rPr lang="en" sz="1000">
                <a:solidFill>
                  <a:srgbClr val="0B74AC"/>
                </a:solidFill>
                <a:latin typeface="Open Sans"/>
                <a:ea typeface="Open Sans"/>
                <a:cs typeface="Open Sans"/>
                <a:sym typeface="Open Sans"/>
              </a:rPr>
              <a:t> Schematic diagram demonstrating a strategy for coupling social models with climate models</a:t>
            </a:r>
            <a:r>
              <a:rPr lang="en" sz="1000">
                <a:solidFill>
                  <a:srgbClr val="0B74AC"/>
                </a:solidFill>
                <a:latin typeface="Open Sans"/>
                <a:ea typeface="Open Sans"/>
                <a:cs typeface="Open Sans"/>
                <a:sym typeface="Open Sans"/>
              </a:rPr>
              <a:t>.</a:t>
            </a:r>
            <a:endParaRPr sz="1000">
              <a:solidFill>
                <a:srgbClr val="0B74AC"/>
              </a:solidFill>
              <a:latin typeface="Open Sans"/>
              <a:ea typeface="Open Sans"/>
              <a:cs typeface="Open Sans"/>
              <a:sym typeface="Open Sans"/>
            </a:endParaRPr>
          </a:p>
        </p:txBody>
      </p:sp>
      <p:pic>
        <p:nvPicPr>
          <p:cNvPr id="108" name="Google Shape;108;p14"/>
          <p:cNvPicPr preferRelativeResize="0"/>
          <p:nvPr/>
        </p:nvPicPr>
        <p:blipFill>
          <a:blip r:embed="rId4">
            <a:alphaModFix/>
          </a:blip>
          <a:stretch>
            <a:fillRect/>
          </a:stretch>
        </p:blipFill>
        <p:spPr>
          <a:xfrm>
            <a:off x="5902775" y="636125"/>
            <a:ext cx="3241225" cy="213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