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ndy, Beth E" initials="MBE" lastIdx="2" clrIdx="0">
    <p:extLst>
      <p:ext uri="{19B8F6BF-5375-455C-9EA6-DF929625EA0E}">
        <p15:presenceInfo xmlns:p15="http://schemas.microsoft.com/office/powerpoint/2012/main" userId="S::beth.mundy@pnnl.gov::09c03546-1d2d-4d82-89e1-bb5e2a2e687b" providerId="AD"/>
      </p:ext>
    </p:extLst>
  </p:cmAuthor>
  <p:cmAuthor id="2" name="Campbell, Holly M" initials="CHM" lastIdx="3" clrIdx="1">
    <p:extLst>
      <p:ext uri="{19B8F6BF-5375-455C-9EA6-DF929625EA0E}">
        <p15:presenceInfo xmlns:p15="http://schemas.microsoft.com/office/powerpoint/2012/main" userId="S::holly.campbell@pnnl.gov::c4d0878e-c000-43c1-808f-30e12e26e7a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728460E-9E4C-4C73-A9B7-A3A2E30C93DA}" v="3" dt="2021-08-05T14:23:00.6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25" autoAdjust="0"/>
  </p:normalViewPr>
  <p:slideViewPr>
    <p:cSldViewPr>
      <p:cViewPr varScale="1">
        <p:scale>
          <a:sx n="130" d="100"/>
          <a:sy n="130" d="100"/>
        </p:scale>
        <p:origin x="822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undy, Beth E" userId="09c03546-1d2d-4d82-89e1-bb5e2a2e687b" providerId="ADAL" clId="{982CB76E-1F47-4775-AC34-9DBEDDF0BFA0}"/>
    <pc:docChg chg="custSel modSld">
      <pc:chgData name="Mundy, Beth E" userId="09c03546-1d2d-4d82-89e1-bb5e2a2e687b" providerId="ADAL" clId="{982CB76E-1F47-4775-AC34-9DBEDDF0BFA0}" dt="2021-08-05T20:15:55.582" v="18" actId="1036"/>
      <pc:docMkLst>
        <pc:docMk/>
      </pc:docMkLst>
      <pc:sldChg chg="modSp mod delCm modCm">
        <pc:chgData name="Mundy, Beth E" userId="09c03546-1d2d-4d82-89e1-bb5e2a2e687b" providerId="ADAL" clId="{982CB76E-1F47-4775-AC34-9DBEDDF0BFA0}" dt="2021-08-05T20:15:55.582" v="18" actId="1036"/>
        <pc:sldMkLst>
          <pc:docMk/>
          <pc:sldMk cId="0" sldId="258"/>
        </pc:sldMkLst>
        <pc:spChg chg="mod">
          <ac:chgData name="Mundy, Beth E" userId="09c03546-1d2d-4d82-89e1-bb5e2a2e687b" providerId="ADAL" clId="{982CB76E-1F47-4775-AC34-9DBEDDF0BFA0}" dt="2021-08-05T20:15:46.103" v="13" actId="20577"/>
          <ac:spMkLst>
            <pc:docMk/>
            <pc:sldMk cId="0" sldId="258"/>
            <ac:spMk id="3078" creationId="{00000000-0000-0000-0000-000000000000}"/>
          </ac:spMkLst>
        </pc:spChg>
        <pc:picChg chg="mod">
          <ac:chgData name="Mundy, Beth E" userId="09c03546-1d2d-4d82-89e1-bb5e2a2e687b" providerId="ADAL" clId="{982CB76E-1F47-4775-AC34-9DBEDDF0BFA0}" dt="2021-08-05T20:15:55.582" v="18" actId="1036"/>
          <ac:picMkLst>
            <pc:docMk/>
            <pc:sldMk cId="0" sldId="258"/>
            <ac:picMk id="8" creationId="{388F314C-691D-3F44-839C-82EEAF430879}"/>
          </ac:picMkLst>
        </pc:picChg>
      </pc:sldChg>
    </pc:docChg>
  </pc:docChgLst>
  <pc:docChgLst>
    <pc:chgData name="Campbell, Holly M" userId="c4d0878e-c000-43c1-808f-30e12e26e7a4" providerId="ADAL" clId="{C728460E-9E4C-4C73-A9B7-A3A2E30C93DA}"/>
    <pc:docChg chg="custSel modSld">
      <pc:chgData name="Campbell, Holly M" userId="c4d0878e-c000-43c1-808f-30e12e26e7a4" providerId="ADAL" clId="{C728460E-9E4C-4C73-A9B7-A3A2E30C93DA}" dt="2021-08-05T14:23:02.052" v="15" actId="20577"/>
      <pc:docMkLst>
        <pc:docMk/>
      </pc:docMkLst>
      <pc:sldChg chg="modSp mod addCm modCm">
        <pc:chgData name="Campbell, Holly M" userId="c4d0878e-c000-43c1-808f-30e12e26e7a4" providerId="ADAL" clId="{C728460E-9E4C-4C73-A9B7-A3A2E30C93DA}" dt="2021-08-05T14:23:02.052" v="15" actId="20577"/>
        <pc:sldMkLst>
          <pc:docMk/>
          <pc:sldMk cId="0" sldId="258"/>
        </pc:sldMkLst>
        <pc:spChg chg="mod">
          <ac:chgData name="Campbell, Holly M" userId="c4d0878e-c000-43c1-808f-30e12e26e7a4" providerId="ADAL" clId="{C728460E-9E4C-4C73-A9B7-A3A2E30C93DA}" dt="2021-08-05T14:21:10.266" v="7" actId="20577"/>
          <ac:spMkLst>
            <pc:docMk/>
            <pc:sldMk cId="0" sldId="258"/>
            <ac:spMk id="3075" creationId="{00000000-0000-0000-0000-000000000000}"/>
          </ac:spMkLst>
        </pc:spChg>
        <pc:spChg chg="mod">
          <ac:chgData name="Campbell, Holly M" userId="c4d0878e-c000-43c1-808f-30e12e26e7a4" providerId="ADAL" clId="{C728460E-9E4C-4C73-A9B7-A3A2E30C93DA}" dt="2021-08-05T14:23:02.052" v="15" actId="20577"/>
          <ac:spMkLst>
            <pc:docMk/>
            <pc:sldMk cId="0" sldId="258"/>
            <ac:spMk id="3077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8/5/2021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/>
              <a:t>http://www.pnnl.gov/science/highlights/highlights.asp?division=749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2729682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8/5/2021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8/5/2021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8/5/2021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8/5/2021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8/5/2021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8/5/2021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8/5/2021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8/5/2021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8/5/2021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8/5/2021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8/5/2021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8/5/2021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29/2021JC017359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0" y="824338"/>
            <a:ext cx="45720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/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Understand the mechanisms behind the sea surface temperature (SST) bias in the Subtropical Eastern North Pacific (SENP) using simulations based on the Energy </a:t>
            </a:r>
            <a:r>
              <a:rPr lang="en-US" sz="1400" dirty="0" err="1"/>
              <a:t>Exascale</a:t>
            </a:r>
            <a:r>
              <a:rPr lang="en-US" sz="1400" dirty="0"/>
              <a:t> Earth System Model (E3SM).</a:t>
            </a:r>
            <a:endParaRPr lang="en-US" sz="1400" b="1" dirty="0"/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/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Use fully-coupled E3SM simulations at low (E3SM_LR: 1° atmosphere, 0.4° ocean</a:t>
            </a:r>
            <a:r>
              <a:rPr lang="en-US" sz="1400" dirty="0">
                <a:sym typeface="Wingdings" pitchFamily="2" charset="2"/>
              </a:rPr>
              <a:t>) and high resolutions (E3SM_HR: </a:t>
            </a:r>
            <a:r>
              <a:rPr lang="en-US" sz="1400" dirty="0"/>
              <a:t>0.25° atmosphere, 0.1° ocean</a:t>
            </a:r>
            <a:r>
              <a:rPr lang="en-US" sz="1400" dirty="0">
                <a:sym typeface="Wingdings" pitchFamily="2" charset="2"/>
              </a:rPr>
              <a:t>), and uncoupled E3SM (ocean-only and atmosphere-only ) simulations.</a:t>
            </a:r>
            <a:endParaRPr lang="en-US" sz="1400" dirty="0"/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Perform an analysis of various coastal processes and the mixed layer heat budget.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Analyze Coupled Model Intercomparison Project Phase 6 models to determine the generalizability of the E3SM results.</a:t>
            </a:r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400" b="1" dirty="0"/>
              <a:t>Impact</a:t>
            </a: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sz="1400" dirty="0"/>
              <a:t>The coastal SST bias is lower in E3SM_HR; however, the SENP SST bias farther from the coast is less affected by changes in model resolution.</a:t>
            </a: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sz="1400" dirty="0"/>
              <a:t>Meridional winds along the coast, stratus clouds, and large-scale circulation are identified as sources of model biases. </a:t>
            </a: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sz="1400" dirty="0"/>
              <a:t>The impact of resolution on the SENP SST bias observed in E3SM can also be found in other models, with implications for SST biases in other subtropical regions.</a:t>
            </a:r>
            <a:r>
              <a:rPr lang="en-US" altLang="en-US" sz="1400" dirty="0"/>
              <a:t> 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endParaRPr lang="en-US" sz="1400" dirty="0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0" y="9661"/>
            <a:ext cx="9144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 dirty="0">
                <a:solidFill>
                  <a:srgbClr val="000000"/>
                </a:solidFill>
                <a:latin typeface="Arial" panose="020B0604020202020204" pitchFamily="34" charset="0"/>
              </a:rPr>
              <a:t>Understanding Climate Model Bias in Subtropical Eastern North Pacific Sea Surface Temperatures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4681250" y="6051533"/>
            <a:ext cx="4310350" cy="55399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000" dirty="0">
                <a:latin typeface="+mn-lt"/>
              </a:rPr>
              <a:t>K. Balaguru, L. P. Van Roekel, L. R. Leung</a:t>
            </a:r>
            <a:r>
              <a:rPr lang="en-US" sz="1000">
                <a:latin typeface="+mn-lt"/>
              </a:rPr>
              <a:t>, and </a:t>
            </a:r>
            <a:r>
              <a:rPr lang="en-US" sz="1000" dirty="0">
                <a:latin typeface="+mn-lt"/>
              </a:rPr>
              <a:t>M. </a:t>
            </a:r>
            <a:r>
              <a:rPr lang="en-US" sz="1000" dirty="0" err="1">
                <a:latin typeface="+mn-lt"/>
              </a:rPr>
              <a:t>Veneziani</a:t>
            </a:r>
            <a:r>
              <a:rPr lang="en-US" sz="1000" dirty="0">
                <a:latin typeface="+mn-lt"/>
              </a:rPr>
              <a:t>. ”Subtropical Eastern North Pacific SST bias in earth system models.” </a:t>
            </a:r>
            <a:r>
              <a:rPr lang="en-US" sz="1000" i="1" dirty="0">
                <a:latin typeface="+mn-lt"/>
              </a:rPr>
              <a:t>Journal of Geophysical Research: Oceans</a:t>
            </a:r>
            <a:r>
              <a:rPr lang="en-US" sz="1000" dirty="0">
                <a:latin typeface="+mn-lt"/>
              </a:rPr>
              <a:t>, 126, e2021JC017359, (2021). [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DOI: </a:t>
            </a:r>
            <a:r>
              <a:rPr lang="en-US" sz="1000" dirty="0">
                <a:latin typeface="+mn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10.1029/2021JC017359</a:t>
            </a:r>
            <a:r>
              <a:rPr lang="en-US" sz="1000" dirty="0">
                <a:latin typeface="+mn-lt"/>
              </a:rPr>
              <a:t>]</a:t>
            </a:r>
            <a:endParaRPr lang="en-US" altLang="en-US" sz="1000" dirty="0">
              <a:latin typeface="+mn-lt"/>
            </a:endParaRP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4628389" y="4838494"/>
            <a:ext cx="4350288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200" b="1" dirty="0">
                <a:solidFill>
                  <a:srgbClr val="0432FF"/>
                </a:solidFill>
              </a:rPr>
              <a:t>A) Annual mean SST (</a:t>
            </a:r>
            <a:r>
              <a:rPr lang="en-US" sz="1200" b="1" baseline="30000" dirty="0" err="1">
                <a:solidFill>
                  <a:srgbClr val="0432FF"/>
                </a:solidFill>
              </a:rPr>
              <a:t>o</a:t>
            </a:r>
            <a:r>
              <a:rPr lang="en-US" sz="1200" b="1" dirty="0" err="1">
                <a:solidFill>
                  <a:srgbClr val="0432FF"/>
                </a:solidFill>
              </a:rPr>
              <a:t>C</a:t>
            </a:r>
            <a:r>
              <a:rPr lang="en-US" sz="1200" b="1" dirty="0">
                <a:solidFill>
                  <a:srgbClr val="0432FF"/>
                </a:solidFill>
              </a:rPr>
              <a:t>) bias in E3SM_LR. B) The difference in annual mean SST between E3SM_HR and E3SM_LR. C-D) The same as in A-B but for Ekman transport (m</a:t>
            </a:r>
            <a:r>
              <a:rPr lang="en-US" sz="1200" b="1" baseline="30000" dirty="0">
                <a:solidFill>
                  <a:srgbClr val="0432FF"/>
                </a:solidFill>
              </a:rPr>
              <a:t>2</a:t>
            </a:r>
            <a:r>
              <a:rPr lang="en-US" sz="1200" b="1" dirty="0">
                <a:solidFill>
                  <a:srgbClr val="0432FF"/>
                </a:solidFill>
              </a:rPr>
              <a:t>s</a:t>
            </a:r>
            <a:r>
              <a:rPr lang="en-US" sz="1200" b="1" baseline="30000" dirty="0">
                <a:solidFill>
                  <a:srgbClr val="0432FF"/>
                </a:solidFill>
              </a:rPr>
              <a:t>-1</a:t>
            </a:r>
            <a:r>
              <a:rPr lang="en-US" sz="1200" b="1" dirty="0">
                <a:solidFill>
                  <a:srgbClr val="0432FF"/>
                </a:solidFill>
              </a:rPr>
              <a:t>). In panels C and D, the color in the background represents the magnitude of vector differences.</a:t>
            </a:r>
            <a:r>
              <a:rPr lang="en-US" altLang="en-US" sz="1200" b="1" dirty="0">
                <a:solidFill>
                  <a:srgbClr val="0432FF"/>
                </a:solidFill>
                <a:latin typeface="Arial" panose="020B0604020202020204" pitchFamily="34" charset="0"/>
              </a:rPr>
              <a:t>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88F314C-691D-3F44-839C-82EEAF43087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00365" y="990600"/>
            <a:ext cx="4643635" cy="3733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833D5BE7003A24B86BD831924205D3A" ma:contentTypeVersion="2" ma:contentTypeDescription="Create a new document." ma:contentTypeScope="" ma:versionID="ac238988cf9dac0644edde20317055e2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1a3b33f41066294d476535f568136243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A57D9F0-2B85-430B-8843-0027C0E6F07C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2C74935E-4390-47DD-99CE-60A5373B7B5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DE39E42-86AA-45D1-BDEC-E709624E74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7549</TotalTime>
  <Words>341</Words>
  <Application>Microsoft Office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Mundy, Beth E</cp:lastModifiedBy>
  <cp:revision>21</cp:revision>
  <cp:lastPrinted>2011-05-11T17:30:12Z</cp:lastPrinted>
  <dcterms:created xsi:type="dcterms:W3CDTF">2017-11-02T21:19:41Z</dcterms:created>
  <dcterms:modified xsi:type="dcterms:W3CDTF">2021-08-05T20:15:57Z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0x0101008833D5BE7003A24B86BD831924205D3A</vt:lpwstr>
  </property>
  <property fmtid="{D5CDD505-2E9C-101B-9397-08002B2CF9AE}" pid="4" name="Order">
    <vt:r8>3400</vt:r8>
  </property>
</Properties>
</file>