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Marja E" initials="MME" lastIdx="4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Risenmay, Ryan L" initials="RRL" lastIdx="4" clrIdx="1">
    <p:extLst>
      <p:ext uri="{19B8F6BF-5375-455C-9EA6-DF929625EA0E}">
        <p15:presenceInfo xmlns:p15="http://schemas.microsoft.com/office/powerpoint/2012/main" userId="S::ryan.risenmay@pnnl.gov::0090918f-4cb9-48e5-90c7-1f8d1e51ae49" providerId="AD"/>
      </p:ext>
    </p:extLst>
  </p:cmAuthor>
  <p:cmAuthor id="3" name="Leung, Lai-Yung (Ruby)" initials="LL(" lastIdx="2" clrIdx="2">
    <p:extLst>
      <p:ext uri="{19B8F6BF-5375-455C-9EA6-DF929625EA0E}">
        <p15:presenceInfo xmlns:p15="http://schemas.microsoft.com/office/powerpoint/2012/main" userId="S::ruby.leung@pnnl.gov::8890b783-e14a-47e3-a682-fbb67b692eba" providerId="AD"/>
      </p:ext>
    </p:extLst>
  </p:cmAuthor>
  <p:cmAuthor id="4" name="Balaguru, Karthik" initials="BK" lastIdx="5" clrIdx="3">
    <p:extLst>
      <p:ext uri="{19B8F6BF-5375-455C-9EA6-DF929625EA0E}">
        <p15:presenceInfo xmlns:p15="http://schemas.microsoft.com/office/powerpoint/2012/main" userId="S::karthik.balaguru@pnnl.gov::e501cec4-f4e7-4b51-aaa0-fd8e55588330" providerId="AD"/>
      </p:ext>
    </p:extLst>
  </p:cmAuthor>
  <p:cmAuthor id="5" name="Parker, Mike J" initials="PMJ" lastIdx="2" clrIdx="4">
    <p:extLst>
      <p:ext uri="{19B8F6BF-5375-455C-9EA6-DF929625EA0E}">
        <p15:presenceInfo xmlns:p15="http://schemas.microsoft.com/office/powerpoint/2012/main" userId="S::mike.parker@pnnl.gov::a67d2062-86bf-4e23-9f33-0d28e7efa9b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19" autoAdjust="0"/>
    <p:restoredTop sz="94625" autoAdjust="0"/>
  </p:normalViewPr>
  <p:slideViewPr>
    <p:cSldViewPr>
      <p:cViewPr varScale="1">
        <p:scale>
          <a:sx n="67" d="100"/>
          <a:sy n="67" d="100"/>
        </p:scale>
        <p:origin x="872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F4747D07-3BC8-4026-A038-266CBB4A801A}"/>
    <pc:docChg chg="modSld">
      <pc:chgData name="Mundy, Beth E" userId="09c03546-1d2d-4d82-89e1-bb5e2a2e687b" providerId="ADAL" clId="{F4747D07-3BC8-4026-A038-266CBB4A801A}" dt="2020-09-10T15:14:16.453" v="3" actId="20577"/>
      <pc:docMkLst>
        <pc:docMk/>
      </pc:docMkLst>
      <pc:sldChg chg="modSp">
        <pc:chgData name="Mundy, Beth E" userId="09c03546-1d2d-4d82-89e1-bb5e2a2e687b" providerId="ADAL" clId="{F4747D07-3BC8-4026-A038-266CBB4A801A}" dt="2020-09-10T15:14:16.453" v="3" actId="20577"/>
        <pc:sldMkLst>
          <pc:docMk/>
          <pc:sldMk cId="292246845" sldId="260"/>
        </pc:sldMkLst>
        <pc:spChg chg="mod">
          <ac:chgData name="Mundy, Beth E" userId="09c03546-1d2d-4d82-89e1-bb5e2a2e687b" providerId="ADAL" clId="{F4747D07-3BC8-4026-A038-266CBB4A801A}" dt="2020-09-10T15:14:16.453" v="3" actId="20577"/>
          <ac:spMkLst>
            <pc:docMk/>
            <pc:sldMk cId="292246845" sldId="260"/>
            <ac:spMk id="307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9/10/2020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3514700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9/10/2020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9/10/2020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9/10/2020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9/10/2020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9/10/2020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9/10/2020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9/2019MS00202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4921" y="883345"/>
            <a:ext cx="4492420" cy="508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Understand and evaluate the simulation of tropical cyclones (TCs) in the Energy </a:t>
            </a:r>
            <a:r>
              <a:rPr lang="en-US" sz="1400" dirty="0" err="1"/>
              <a:t>Exascale</a:t>
            </a:r>
            <a:r>
              <a:rPr lang="en-US" sz="1400" dirty="0"/>
              <a:t> Earth System Model version 1 (E3SM).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 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Analyze TCs in fully coupled E3SM simulations standard (1</a:t>
            </a:r>
            <a:r>
              <a:rPr lang="en-US" sz="1400" baseline="30000" dirty="0"/>
              <a:t>o </a:t>
            </a:r>
            <a:r>
              <a:rPr lang="en-US" sz="1400" dirty="0"/>
              <a:t>atmosphere) and high (0.25</a:t>
            </a:r>
            <a:r>
              <a:rPr lang="en-US" sz="1400" baseline="30000" dirty="0"/>
              <a:t>o </a:t>
            </a:r>
            <a:r>
              <a:rPr lang="en-US" sz="1400" dirty="0"/>
              <a:t>atmosphere) resolutions. 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Understand errors in model TC characteristics, such as the spatial distribution of tracks and intensity based on those of the simulated TC environment. </a:t>
            </a:r>
          </a:p>
          <a:p>
            <a:pPr marL="228600" indent="-228600"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Compared to standard resolution, </a:t>
            </a:r>
            <a:r>
              <a:rPr lang="en-US" altLang="en-US" sz="1400" dirty="0"/>
              <a:t>the simulation accuracy of TC characteristics, </a:t>
            </a:r>
            <a:r>
              <a:rPr lang="en-US" altLang="en-US" sz="1400" dirty="0">
                <a:solidFill>
                  <a:srgbClr val="000000"/>
                </a:solidFill>
              </a:rPr>
              <a:t>such as frequency and lifetime maximum intensity, improve considerably in the high-resolution version.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Sea surface cooling in response to TC-induced mixing and the consequent negative feedback on TCs are simulated well in the high-resolution configuration.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At both resolutions, the model produces spurious TC activity in the subtropical southeast Pacific and the south Atlantic, likely due to systematic sea surface temperature biases.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These results suggest that </a:t>
            </a:r>
            <a:r>
              <a:rPr lang="en-US" altLang="en-US" sz="1400" dirty="0"/>
              <a:t>improvements in coupled model biases could alleviate errors in TC simulations</a:t>
            </a:r>
            <a:r>
              <a:rPr lang="en-US" altLang="en-US" sz="1400" dirty="0">
                <a:solidFill>
                  <a:srgbClr val="000000"/>
                </a:solidFill>
              </a:rPr>
              <a:t>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76199" y="66690"/>
            <a:ext cx="89916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Characterizing Tropical Cyclones in the Energy </a:t>
            </a:r>
            <a:r>
              <a:rPr lang="en-US" altLang="en-US" sz="2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Exascale</a:t>
            </a:r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 Earth System Model version 1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17340" y="5850783"/>
            <a:ext cx="4574597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 err="1"/>
              <a:t>Balaguru</a:t>
            </a:r>
            <a:r>
              <a:rPr lang="en-US" sz="1000" dirty="0"/>
              <a:t>, K.,  Leung, L. R.,  Van Roekel, L.,  </a:t>
            </a:r>
            <a:r>
              <a:rPr lang="en-US" sz="1000" dirty="0" err="1"/>
              <a:t>Golaz</a:t>
            </a:r>
            <a:r>
              <a:rPr lang="en-US" sz="1000" dirty="0"/>
              <a:t>, J.‐C.,  Ullrich, P.,  Caldwell, P. M., et al. (2020). Characterizing Tropical Cyclones in the Energy </a:t>
            </a:r>
            <a:r>
              <a:rPr lang="en-US" sz="1000" dirty="0" err="1"/>
              <a:t>Exascale</a:t>
            </a:r>
            <a:r>
              <a:rPr lang="en-US" sz="1000" dirty="0"/>
              <a:t> Earth System Model version 1. </a:t>
            </a:r>
            <a:r>
              <a:rPr lang="en-US" sz="1000" i="1" dirty="0"/>
              <a:t>Journal of Advances in Modeling Earth Systems</a:t>
            </a:r>
            <a:r>
              <a:rPr lang="en-US" sz="1000" dirty="0"/>
              <a:t>,  12, e2019MS002024. </a:t>
            </a:r>
            <a:r>
              <a:rPr lang="en-US" sz="1000" dirty="0">
                <a:hlinkClick r:id="rId3"/>
              </a:rPr>
              <a:t>https://doi.org/10.1029/2019MS002024</a:t>
            </a:r>
            <a:endParaRPr lang="en-US" altLang="en-US" sz="1000" i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2" name="TextBox 9">
            <a:extLst>
              <a:ext uri="{FF2B5EF4-FFF2-40B4-BE49-F238E27FC236}">
                <a16:creationId xmlns:a16="http://schemas.microsoft.com/office/drawing/2014/main" id="{B3B393B3-83C6-CF49-B6DA-CE47FEE9C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332" y="4454965"/>
            <a:ext cx="46738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TC track density, defined as the number of track locations determined at 6-hour intervals in a specific area per year, from the low- (E3SM-LR) and high-resolution (E3SM-HR) simulations. The distribution of TC tracks improves significantly in the high-resolution version of the model globally.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1026" name="Picture 4">
            <a:extLst>
              <a:ext uri="{FF2B5EF4-FFF2-40B4-BE49-F238E27FC236}">
                <a16:creationId xmlns:a16="http://schemas.microsoft.com/office/drawing/2014/main" id="{433B0937-9F02-4B93-BE3C-0129AE75A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417" y="883345"/>
            <a:ext cx="4325668" cy="3376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46845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10" ma:contentTypeDescription="Create a new document." ma:contentTypeScope="" ma:versionID="f6a2819efd195f97957367660c4a9a2b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521ee54f9ae46af45a1cc50abd53842d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F5BF9B-B326-48ED-BDD8-78C0031923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8260</TotalTime>
  <Words>319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45</cp:revision>
  <cp:lastPrinted>2011-05-11T17:30:12Z</cp:lastPrinted>
  <dcterms:created xsi:type="dcterms:W3CDTF">2017-11-02T21:19:41Z</dcterms:created>
  <dcterms:modified xsi:type="dcterms:W3CDTF">2020-09-10T15:14:19Z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