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6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ss, Kay E" initials="kh" lastIdx="2" clrIdx="0">
    <p:extLst>
      <p:ext uri="{19B8F6BF-5375-455C-9EA6-DF929625EA0E}">
        <p15:presenceInfo xmlns:p15="http://schemas.microsoft.com/office/powerpoint/2012/main" userId="Hass, Kay 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83"/>
    <p:restoredTop sz="94830"/>
  </p:normalViewPr>
  <p:slideViewPr>
    <p:cSldViewPr snapToGrid="0" snapToObjects="1">
      <p:cViewPr varScale="1">
        <p:scale>
          <a:sx n="62" d="100"/>
          <a:sy n="62" d="100"/>
        </p:scale>
        <p:origin x="1444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D6BB5F-6A28-435E-B1DB-8FB9E3F6A89E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942487-CD2F-41A2-9AB3-8EE000496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075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788640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314635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5/1/2020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80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0" y="1022785"/>
            <a:ext cx="4539343" cy="5476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Explore the potential role of salinity in the rapid intensification of Atlantic tropical cyclones</a:t>
            </a:r>
            <a:endParaRPr lang="en-US" sz="1400" b="1" dirty="0"/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Approach</a:t>
            </a:r>
          </a:p>
          <a:p>
            <a:pPr marL="285750" indent="-285750">
              <a:spcBef>
                <a:spcPts val="252"/>
              </a:spcBef>
              <a:buFont typeface="Arial" pitchFamily="34" charset="0"/>
              <a:buChar char="●"/>
              <a:defRPr/>
            </a:pPr>
            <a:r>
              <a:rPr lang="en-US" sz="1400" dirty="0"/>
              <a:t>Analyzed a suite of observations, including reanalysis datasets and several satellite data products</a:t>
            </a:r>
          </a:p>
          <a:p>
            <a:pPr marL="285750" indent="-285750">
              <a:spcBef>
                <a:spcPts val="252"/>
              </a:spcBef>
              <a:buFont typeface="Arial" pitchFamily="34" charset="0"/>
              <a:buChar char="●"/>
              <a:defRPr/>
            </a:pPr>
            <a:r>
              <a:rPr lang="en-US" sz="1400" dirty="0"/>
              <a:t>Performed experiments with a one-dimensional ocean mixed layer model, initialized with Argo vertical ocean temperature and salinity profiles and subjected to hurricane winds, to isolate the role of salinity in rapid intensification</a:t>
            </a:r>
          </a:p>
          <a:p>
            <a:pPr marL="285750" indent="-285750">
              <a:spcBef>
                <a:spcPts val="252"/>
              </a:spcBef>
              <a:buFont typeface="Arial" pitchFamily="34" charset="0"/>
              <a:buChar char="●"/>
              <a:defRPr/>
            </a:pPr>
            <a:r>
              <a:rPr lang="en-US" sz="1400" dirty="0"/>
              <a:t>Used a statistical classification algorithm to test the value of including ocean surface salinity for rapid intensification prediction</a:t>
            </a:r>
          </a:p>
          <a:p>
            <a:pPr marL="228600" indent="-228600"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400" b="1" dirty="0">
                <a:solidFill>
                  <a:srgbClr val="000000"/>
                </a:solidFill>
              </a:rPr>
              <a:t>Impact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altLang="en-US" sz="1400" dirty="0"/>
              <a:t>In the western subregion of the western tropical Atlantic, upper-ocean heat content is important for rapid intensification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altLang="en-US" sz="1400" dirty="0"/>
              <a:t>In the eastern subregion, ocean density and salinity stratification are significantly more important for </a:t>
            </a:r>
            <a:r>
              <a:rPr lang="en-US" altLang="en-US" sz="1400"/>
              <a:t>rapid intensification</a:t>
            </a:r>
            <a:endParaRPr lang="en-US" altLang="en-US" sz="1400" dirty="0"/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altLang="en-US" sz="1400" dirty="0"/>
              <a:t>Experiments with a statistical classification scheme suggest that the use of salinity will likely improve rapid intensification forecasts, which is one of the greatest challenges faced by operational hurricane forecasters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459147" y="4013240"/>
            <a:ext cx="4625728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Sea surface salinity (</a:t>
            </a:r>
            <a:r>
              <a:rPr lang="en-US" sz="12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psu</a:t>
            </a:r>
            <a:r>
              <a:rPr lang="en-US" sz="1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from satellite data averaged between 19 and 27 August 2017 overlaid with the track of Tropical Cyclone Irma, color-coded by the storm’s intensity. The periods of rapid intensification to Cat 4 and 5 correspond with lower sea surface salinity measurements.</a:t>
            </a:r>
          </a:p>
        </p:txBody>
      </p:sp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34259" y="-23655"/>
            <a:ext cx="9138604" cy="1046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000" b="1" dirty="0">
                <a:solidFill>
                  <a:srgbClr val="000000"/>
                </a:solidFill>
                <a:latin typeface="Arial" panose="020B0604020202020204" pitchFamily="34" charset="0"/>
              </a:rPr>
              <a:t>Pronounced Impact of Salinity on Rapidly Intensifying Tropical Cyclones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4547135" y="5867050"/>
            <a:ext cx="4537740" cy="73866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en-US" sz="1000" dirty="0" err="1"/>
              <a:t>Balaguru</a:t>
            </a:r>
            <a:r>
              <a:rPr lang="en-US" sz="1000" dirty="0"/>
              <a:t> K, GR Foltz, LR Leung, J Kaplan, W Xu, N </a:t>
            </a:r>
            <a:r>
              <a:rPr lang="en-US" sz="1000" dirty="0" err="1"/>
              <a:t>Reul</a:t>
            </a:r>
            <a:r>
              <a:rPr lang="en-US" sz="1000" dirty="0"/>
              <a:t> and B </a:t>
            </a:r>
            <a:r>
              <a:rPr lang="en-US" sz="1000" dirty="0" err="1"/>
              <a:t>Chapron</a:t>
            </a:r>
            <a:r>
              <a:rPr lang="en-US" sz="1000" dirty="0"/>
              <a:t>. 2020. “Pronounced impact of salinity on rapidly intensifying tropical cyclones.” </a:t>
            </a:r>
            <a:r>
              <a:rPr lang="en-US" sz="1000" i="1" dirty="0"/>
              <a:t>Bulletin of the American Meteorological Society</a:t>
            </a:r>
            <a:r>
              <a:rPr lang="en-US" sz="1000" dirty="0"/>
              <a:t> in press. </a:t>
            </a:r>
          </a:p>
          <a:p>
            <a:pPr>
              <a:buNone/>
            </a:pPr>
            <a:r>
              <a:rPr lang="en-US" sz="1000" dirty="0"/>
              <a:t>DOI: 10.1175/BAMS-D-19-0303.1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635418B-15AA-496E-8AF0-035FA5FFA35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743" y="2089902"/>
            <a:ext cx="4094307" cy="1770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3244367"/>
      </p:ext>
    </p:extLst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sentation xmlns="http://schemas.microsoft.com/sharepoint/v3" xsi:nil="true"/>
    <Funding xmlns="3f367a74-7294-440b-bcf2-615eafc1d48f">RGCM/MSD</Funding>
    <SlideDescription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DD0966E738D64E49B965032E22FBBBFF" ma:contentTypeVersion="4" ma:contentTypeDescription="Microsoft PowerPoint Slide" ma:contentTypeScope="" ma:versionID="b3474de98243c38ca447bb66c1087723">
  <xsd:schema xmlns:xsd="http://www.w3.org/2001/XMLSchema" xmlns:xs="http://www.w3.org/2001/XMLSchema" xmlns:p="http://schemas.microsoft.com/office/2006/metadata/properties" xmlns:ns1="http://schemas.microsoft.com/sharepoint/v3" xmlns:ns3="3f367a74-7294-440b-bcf2-615eafc1d48f" targetNamespace="http://schemas.microsoft.com/office/2006/metadata/properties" ma:root="true" ma:fieldsID="9b034228d1307b28e45b372313e8c5d5" ns1:_="" ns3:_="">
    <xsd:import namespace="http://schemas.microsoft.com/sharepoint/v3"/>
    <xsd:import namespace="3f367a74-7294-440b-bcf2-615eafc1d48f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3:Funding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0" nillable="true" ma:displayName="Presentation" ma:internalName="Presentation">
      <xsd:simpleType>
        <xsd:restriction base="dms:Text"/>
      </xsd:simpleType>
    </xsd:element>
    <xsd:element name="SlideDescription" ma:index="1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367a74-7294-440b-bcf2-615eafc1d48f" elementFormDefault="qualified">
    <xsd:import namespace="http://schemas.microsoft.com/office/2006/documentManagement/types"/>
    <xsd:import namespace="http://schemas.microsoft.com/office/infopath/2007/PartnerControls"/>
    <xsd:element name="Funding" ma:index="7" nillable="true" ma:displayName="Funding" ma:description="Funding Soure" ma:internalName="Funding" ma:readOnly="false">
      <xsd:simpleType>
        <xsd:restriction base="dms:Note">
          <xsd:maxLength value="255"/>
        </xsd:restriction>
      </xsd:simple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index="2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5C7A551-2C48-463A-B263-055436B027AB}">
  <ds:schemaRefs>
    <ds:schemaRef ds:uri="3f367a74-7294-440b-bcf2-615eafc1d48f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www.w3.org/XML/1998/namespace"/>
    <ds:schemaRef ds:uri="http://schemas.microsoft.com/sharepoint/v3"/>
    <ds:schemaRef ds:uri="http://schemas.openxmlformats.org/package/2006/metadata/core-properties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35004E28-A7B0-4819-902B-EF561B35B0E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3f367a74-7294-440b-bcf2-615eafc1d48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7062</TotalTime>
  <Words>256</Words>
  <Application>Microsoft Office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Dong-etal-SubseasonalPrec-GRL-January2019-f</dc:title>
  <dc:creator>Davis, Emily L</dc:creator>
  <dc:description/>
  <cp:lastModifiedBy>Fellet, Melissae S</cp:lastModifiedBy>
  <cp:revision>117</cp:revision>
  <cp:lastPrinted>2011-05-11T17:30:12Z</cp:lastPrinted>
  <dcterms:created xsi:type="dcterms:W3CDTF">2017-11-02T21:19:41Z</dcterms:created>
  <dcterms:modified xsi:type="dcterms:W3CDTF">2020-05-01T16:28:06Z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0x010100A22E315B1F3C42B49A0E90D2F9AB5AB100DD0966E738D64E49B965032E22FBBBFF</vt:lpwstr>
  </property>
  <property fmtid="{D5CDD505-2E9C-101B-9397-08002B2CF9AE}" pid="4" name="Highlight">
    <vt:lpwstr/>
  </property>
  <property fmtid="{D5CDD505-2E9C-101B-9397-08002B2CF9AE}" pid="5" name="FY">
    <vt:lpwstr/>
  </property>
  <property fmtid="{D5CDD505-2E9C-101B-9397-08002B2CF9AE}" pid="6" name="Funding">
    <vt:lpwstr>RGCM</vt:lpwstr>
  </property>
  <property fmtid="{D5CDD505-2E9C-101B-9397-08002B2CF9AE}" pid="7" name="ContentType">
    <vt:lpwstr>Slide</vt:lpwstr>
  </property>
  <property fmtid="{D5CDD505-2E9C-101B-9397-08002B2CF9AE}" pid="8" name="Presentation">
    <vt:lpwstr>Dong-etal-SubseasonalPrec-GRL-January2019-f</vt:lpwstr>
  </property>
  <property fmtid="{D5CDD505-2E9C-101B-9397-08002B2CF9AE}" pid="9" name="SlideDescription">
    <vt:lpwstr/>
  </property>
</Properties>
</file>