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ng Ya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3" autoAdjust="0"/>
  </p:normalViewPr>
  <p:slideViewPr>
    <p:cSldViewPr>
      <p:cViewPr varScale="1">
        <p:scale>
          <a:sx n="82" d="100"/>
          <a:sy n="82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A6A0A1DE-D870-DB42-ACFF-C6A21BFDD130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459D73B-A2CD-BD4C-8BA4-6C297158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0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EB4A-3363-EE43-A03E-DDF06B8604A8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7613-07A4-964D-9815-842C7BC8E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5AE5-1887-F84F-A1CF-FC7140F03B2D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2588-A221-0D4B-8BC8-3CF998DFC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ACAC-4666-B74C-A316-38B873BDA2E6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5347-DF62-0544-A733-01C69B89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0A59D-77D6-4B4A-AF21-95F2A39D9350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3FED-5DD2-9148-89E9-A8DB815BF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7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28E8-E20C-4C41-92CC-BB17470C15F8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4865-9B1F-9340-80C0-0F06114FA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1369-A830-7E4F-AB93-A03CCFF505E6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BC71E-567D-2F4E-A9EB-CDF36B0B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1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243F-74B6-C14B-AFBE-E6B2325812EA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43B6-5B56-394D-B18B-7FA80DCF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5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535A-2784-0746-871B-83FDC1FF5E85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7FC8-E37A-AB45-A672-A7D4C7B6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8D729-6E3F-5043-BE7D-C795AF63F443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07AB-064F-5041-85B9-4E55FE25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DB5-F0B5-EA4B-8E93-8032BCAF8D08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241-B4E7-844E-A24F-9B3A9EAA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D209-3525-1E47-9759-91729324B05E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81BB-BB07-CC4D-92A1-5EB76ED2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990600"/>
            <a:ext cx="4267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Examine prevailing oceanic conditions during Hurricane Patricia, the strongest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western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hemisphere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hurricane in recorded history, and to understand their significance for its intensification.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Analyze the potential causes for the oceanic state that resulted in Hurricane Patricia’s extraordinary intensity.</a:t>
            </a:r>
          </a:p>
          <a:p>
            <a:pPr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                               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Examine the role of sub-surface oceanic conditions, including salinity, in the intensification of Hurricane Patricia using the framework of Dynamic Potential Intensity.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 satellite sea-level altimeter data to understand the evolution of the 2015 El Niño.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Perform a mixed layer heat budget analysis for the Hurricane Patricia region</a:t>
            </a:r>
            <a:r>
              <a:rPr lang="en-US" sz="1600" dirty="0">
                <a:latin typeface="Calibri" pitchFamily="34" charset="0"/>
                <a:ea typeface="+mn-ea"/>
                <a:cs typeface="Arial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using monthly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sea-surface temperature, surface ocean currents and air-sea flux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data.</a:t>
            </a: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0" y="6304002"/>
            <a:ext cx="4343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Foltz GR and K Balaguru. 2016. “</a:t>
            </a:r>
            <a:r>
              <a:rPr lang="en-US" sz="1000" dirty="0"/>
              <a:t>Prolonged El Niño conditions in 2014-2015 and the rapid intensification of Hurricane Patricia in the eastern </a:t>
            </a:r>
            <a:r>
              <a:rPr lang="en-US" sz="1000" dirty="0" smtClean="0"/>
              <a:t>Pacific.” </a:t>
            </a:r>
            <a:r>
              <a:rPr lang="en-US" sz="1000" i="1" dirty="0" smtClean="0"/>
              <a:t>Geophysical Research </a:t>
            </a:r>
            <a:r>
              <a:rPr lang="en-US" sz="1000" i="1" smtClean="0"/>
              <a:t>Letters </a:t>
            </a:r>
            <a:r>
              <a:rPr lang="en-US" sz="1000" smtClean="0"/>
              <a:t>43:10347–10355</a:t>
            </a:r>
            <a:r>
              <a:rPr lang="en-US" sz="1000" dirty="0" smtClean="0"/>
              <a:t>. DOI:10.1002/GL2016070274</a:t>
            </a:r>
            <a:endParaRPr lang="en-US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4470400" y="26742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October </a:t>
            </a:r>
            <a:r>
              <a:rPr lang="en-US" sz="1200" b="1" dirty="0">
                <a:solidFill>
                  <a:srgbClr val="0000FF"/>
                </a:solidFill>
              </a:rPr>
              <a:t>2015 anomalies (with respect to 1993–</a:t>
            </a:r>
            <a:r>
              <a:rPr lang="en-US" sz="1200" b="1" dirty="0" smtClean="0">
                <a:solidFill>
                  <a:srgbClr val="0000FF"/>
                </a:solidFill>
              </a:rPr>
              <a:t>2014 monthly </a:t>
            </a:r>
            <a:r>
              <a:rPr lang="en-US" sz="1200" b="1" dirty="0">
                <a:solidFill>
                  <a:srgbClr val="0000FF"/>
                </a:solidFill>
              </a:rPr>
              <a:t>mean </a:t>
            </a:r>
            <a:r>
              <a:rPr lang="en-US" sz="1200" b="1" dirty="0" err="1">
                <a:solidFill>
                  <a:srgbClr val="0000FF"/>
                </a:solidFill>
              </a:rPr>
              <a:t>climatologies</a:t>
            </a:r>
            <a:r>
              <a:rPr lang="en-US" sz="1200" b="1" dirty="0">
                <a:solidFill>
                  <a:srgbClr val="0000FF"/>
                </a:solidFill>
              </a:rPr>
              <a:t>) of </a:t>
            </a:r>
            <a:r>
              <a:rPr lang="en-US" sz="1200" b="1" dirty="0" smtClean="0">
                <a:solidFill>
                  <a:srgbClr val="0000FF"/>
                </a:solidFill>
              </a:rPr>
              <a:t>(left) </a:t>
            </a:r>
            <a:r>
              <a:rPr lang="en-US" sz="1200" b="1" dirty="0">
                <a:solidFill>
                  <a:srgbClr val="0000FF"/>
                </a:solidFill>
              </a:rPr>
              <a:t>satellite in situ SST </a:t>
            </a:r>
            <a:r>
              <a:rPr lang="en-US" sz="1200" b="1" dirty="0" smtClean="0">
                <a:solidFill>
                  <a:srgbClr val="0000FF"/>
                </a:solidFill>
              </a:rPr>
              <a:t>and (right) </a:t>
            </a:r>
            <a:r>
              <a:rPr lang="en-US" sz="1200" b="1" dirty="0">
                <a:solidFill>
                  <a:srgbClr val="0000FF"/>
                </a:solidFill>
              </a:rPr>
              <a:t>satellite SSH. </a:t>
            </a:r>
            <a:r>
              <a:rPr lang="en-US" sz="1200" b="1" dirty="0" smtClean="0">
                <a:solidFill>
                  <a:srgbClr val="0000FF"/>
                </a:solidFill>
              </a:rPr>
              <a:t>Black circles indicate 6</a:t>
            </a:r>
            <a:r>
              <a:rPr lang="en-US" sz="1200" b="1" dirty="0">
                <a:solidFill>
                  <a:srgbClr val="0000FF"/>
                </a:solidFill>
              </a:rPr>
              <a:t>-</a:t>
            </a:r>
            <a:r>
              <a:rPr lang="en-US" sz="1200" b="1" dirty="0" smtClean="0">
                <a:solidFill>
                  <a:srgbClr val="0000FF"/>
                </a:solidFill>
              </a:rPr>
              <a:t>hourly track </a:t>
            </a:r>
            <a:r>
              <a:rPr lang="en-US" sz="1200" b="1" dirty="0">
                <a:solidFill>
                  <a:srgbClr val="0000FF"/>
                </a:solidFill>
              </a:rPr>
              <a:t>locations of Patricia, and </a:t>
            </a:r>
            <a:r>
              <a:rPr lang="en-US" sz="1200" b="1" dirty="0" smtClean="0">
                <a:solidFill>
                  <a:srgbClr val="0000FF"/>
                </a:solidFill>
              </a:rPr>
              <a:t>black boxes indicate the study region.</a:t>
            </a:r>
            <a:endParaRPr lang="en-US" sz="1200" b="1" dirty="0">
              <a:solidFill>
                <a:srgbClr val="0000FF"/>
              </a:solidFill>
            </a:endParaRP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4333240" y="3429000"/>
            <a:ext cx="4800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warming </a:t>
            </a:r>
            <a:r>
              <a:rPr lang="en-US" sz="1600" dirty="0"/>
              <a:t>of the upper-ocean and the deepening of the thermocline along with enhanced salinity stratification due to the </a:t>
            </a:r>
            <a:r>
              <a:rPr lang="en-US" sz="1600" dirty="0" smtClean="0"/>
              <a:t>discharge from Rio </a:t>
            </a:r>
            <a:r>
              <a:rPr lang="en-US" sz="1600" dirty="0"/>
              <a:t>de Grande and Balsas Rivers reduced the vertical mixing and sea surface cooling for Hurricane Patricia and enhanced its </a:t>
            </a:r>
            <a:r>
              <a:rPr lang="en-US" sz="1600" dirty="0" smtClean="0"/>
              <a:t>intensity.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Persistent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El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Niño conditions beginning in 2014 caused the heat build-up in the eastern Pacific where Hurricane Patricia intensified.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Understanding the concurrent heat content and salinity conditions of the oceans is important for improving hurricane forecasting. 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endParaRPr lang="en-US" sz="1600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4114800" y="914400"/>
            <a:ext cx="5039360" cy="1828800"/>
            <a:chOff x="4114800" y="769203"/>
            <a:chExt cx="5039360" cy="1828800"/>
          </a:xfrm>
        </p:grpSpPr>
        <p:pic>
          <p:nvPicPr>
            <p:cNvPr id="4" name="Picture 3" descr="Screen shot 2016-10-28 at 2.59.49 PM.png"/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26"/>
            <a:stretch/>
          </p:blipFill>
          <p:spPr>
            <a:xfrm>
              <a:off x="4114800" y="769203"/>
              <a:ext cx="2457995" cy="1828800"/>
            </a:xfrm>
            <a:prstGeom prst="rect">
              <a:avLst/>
            </a:prstGeom>
          </p:spPr>
        </p:pic>
        <p:pic>
          <p:nvPicPr>
            <p:cNvPr id="5" name="Picture 4" descr="Screen shot 2016-10-28 at 3.00.01 PM.png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4"/>
            <a:stretch/>
          </p:blipFill>
          <p:spPr>
            <a:xfrm>
              <a:off x="6539630" y="769203"/>
              <a:ext cx="2614530" cy="1828800"/>
            </a:xfrm>
            <a:prstGeom prst="rect">
              <a:avLst/>
            </a:prstGeom>
          </p:spPr>
        </p:pic>
      </p:grp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8847"/>
            <a:ext cx="91358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Prolonged El Niño Conditions </a:t>
            </a:r>
            <a:r>
              <a:rPr lang="en-US" sz="2800" b="1" dirty="0" smtClean="0"/>
              <a:t> Led to Rapid Intensification </a:t>
            </a:r>
            <a:br>
              <a:rPr lang="en-US" sz="2800" b="1" dirty="0" smtClean="0"/>
            </a:br>
            <a:r>
              <a:rPr lang="en-US" sz="2800" b="1" smtClean="0"/>
              <a:t>of 2015’s </a:t>
            </a:r>
            <a:r>
              <a:rPr lang="en-US" sz="2800" b="1" dirty="0" smtClean="0"/>
              <a:t>Hurricane Patricia</a:t>
            </a:r>
            <a:br>
              <a:rPr lang="en-US" sz="2800" b="1" dirty="0" smtClean="0"/>
            </a:b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745</TotalTime>
  <Words>281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67</cp:revision>
  <cp:lastPrinted>2011-05-11T17:30:12Z</cp:lastPrinted>
  <dcterms:created xsi:type="dcterms:W3CDTF">2012-10-05T18:57:41Z</dcterms:created>
  <dcterms:modified xsi:type="dcterms:W3CDTF">2016-11-02T00:02:40Z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