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03"/>
    <p:restoredTop sz="94807"/>
  </p:normalViewPr>
  <p:slideViewPr>
    <p:cSldViewPr>
      <p:cViewPr varScale="1">
        <p:scale>
          <a:sx n="124" d="100"/>
          <a:sy n="124" d="100"/>
        </p:scale>
        <p:origin x="1480" y="1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10/30/20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Wanda says that this is a general slide with no </a:t>
            </a:r>
            <a:r>
              <a:rPr lang="en-US"/>
              <a:t>specific reference</a:t>
            </a:r>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10/30/20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10/30/20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10/30/20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10/30/20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10/30/20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10/30/20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10/30/20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10/30/20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a:extLst>
              <a:ext uri="{FF2B5EF4-FFF2-40B4-BE49-F238E27FC236}">
                <a16:creationId xmlns:a16="http://schemas.microsoft.com/office/drawing/2014/main" id="{1F014BD8-7DB4-A547-AFB4-8C3E5A2231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1" y="762000"/>
            <a:ext cx="5378476" cy="23208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0" y="106400"/>
            <a:ext cx="9142639" cy="369332"/>
          </a:xfrm>
          <a:prstGeom prst="rect">
            <a:avLst/>
          </a:prstGeom>
          <a:noFill/>
        </p:spPr>
        <p:txBody>
          <a:bodyPr wrap="square">
            <a:spAutoFit/>
          </a:bodyPr>
          <a:lstStyle/>
          <a:p>
            <a:pPr algn="ctr">
              <a:defRPr/>
            </a:pPr>
            <a:r>
              <a:rPr lang="en-US" dirty="0"/>
              <a:t>Impact of a New Sea Ice Thermodynamic Formulation in the CESM2 Sea Ice Component</a:t>
            </a:r>
          </a:p>
        </p:txBody>
      </p:sp>
      <p:sp>
        <p:nvSpPr>
          <p:cNvPr id="18" name="TextBox 17"/>
          <p:cNvSpPr txBox="1"/>
          <p:nvPr/>
        </p:nvSpPr>
        <p:spPr>
          <a:xfrm>
            <a:off x="76734" y="672666"/>
            <a:ext cx="3276066" cy="958580"/>
          </a:xfrm>
          <a:prstGeom prst="rect">
            <a:avLst/>
          </a:prstGeom>
          <a:noFill/>
        </p:spPr>
        <p:txBody>
          <a:bodyPr wrap="square" rtlCol="0">
            <a:spAutoFit/>
          </a:bodyPr>
          <a:lstStyle/>
          <a:p>
            <a:r>
              <a:rPr lang="en-US" sz="1400" u="sng" dirty="0"/>
              <a:t>Objective</a:t>
            </a:r>
            <a:r>
              <a:rPr lang="en-US" sz="1400" dirty="0"/>
              <a:t>: To investigate the role of a new approach for sea ice thermodynamics in the Community Earth System Model, based on mushy‐layer theory. </a:t>
            </a:r>
            <a:endParaRPr lang="en-US" sz="1400" u="sng" dirty="0"/>
          </a:p>
        </p:txBody>
      </p:sp>
      <p:sp>
        <p:nvSpPr>
          <p:cNvPr id="20" name="TextBox 19"/>
          <p:cNvSpPr txBox="1"/>
          <p:nvPr/>
        </p:nvSpPr>
        <p:spPr>
          <a:xfrm>
            <a:off x="4114800" y="4321874"/>
            <a:ext cx="4639291" cy="1600438"/>
          </a:xfrm>
          <a:prstGeom prst="rect">
            <a:avLst/>
          </a:prstGeom>
          <a:noFill/>
        </p:spPr>
        <p:txBody>
          <a:bodyPr wrap="square" rtlCol="0">
            <a:spAutoFit/>
          </a:bodyPr>
          <a:lstStyle/>
          <a:p>
            <a:r>
              <a:rPr lang="en-US" sz="1400" u="sng" dirty="0"/>
              <a:t>Impact</a:t>
            </a:r>
            <a:r>
              <a:rPr lang="en-US" sz="1400" dirty="0"/>
              <a:t>:  Changes in the thermodynamics and resulting ice state due to the new physical parameterization for thermodynamics modify the simulated ice‐ocean‐ atmosphere fluxes in the fully coupled CESM2 model, with impacts on the atmosphere and ocean states, particularly temperature, which then feed back on the sea ice in the coupled system.</a:t>
            </a:r>
            <a:endParaRPr lang="en-US" sz="1400" u="sng" dirty="0"/>
          </a:p>
        </p:txBody>
      </p:sp>
      <p:sp>
        <p:nvSpPr>
          <p:cNvPr id="12" name="TextBox 11"/>
          <p:cNvSpPr txBox="1"/>
          <p:nvPr/>
        </p:nvSpPr>
        <p:spPr>
          <a:xfrm>
            <a:off x="951818" y="6106656"/>
            <a:ext cx="7239001"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sz="1100" dirty="0"/>
              <a:t>Bailey, D. A., Holland, M. M., </a:t>
            </a:r>
            <a:r>
              <a:rPr lang="en-US" sz="1100" dirty="0" err="1"/>
              <a:t>DuVivier</a:t>
            </a:r>
            <a:r>
              <a:rPr lang="en-US" sz="1100" dirty="0"/>
              <a:t>, A. K., </a:t>
            </a:r>
            <a:r>
              <a:rPr lang="en-US" sz="1100" dirty="0" err="1"/>
              <a:t>Hunke</a:t>
            </a:r>
            <a:r>
              <a:rPr lang="en-US" sz="1100" dirty="0"/>
              <a:t>, E. C., &amp; Turner, A. K. (2020). Impact of a new sea ice thermodynamic formulation in the CESM2 sea ice component. JAMES, 12, e2020MS002154. https://</a:t>
            </a:r>
            <a:r>
              <a:rPr lang="en-US" sz="1100" dirty="0" err="1"/>
              <a:t>doi.org</a:t>
            </a:r>
            <a:r>
              <a:rPr lang="en-US" sz="1100" dirty="0"/>
              <a:t>/10.1029/2020MS002154</a:t>
            </a:r>
          </a:p>
        </p:txBody>
      </p:sp>
      <p:sp>
        <p:nvSpPr>
          <p:cNvPr id="13" name="TextBox 9">
            <a:extLst>
              <a:ext uri="{FF2B5EF4-FFF2-40B4-BE49-F238E27FC236}">
                <a16:creationId xmlns:a16="http://schemas.microsoft.com/office/drawing/2014/main" id="{7607193C-6539-3F42-A4AD-DF41953D3C58}"/>
              </a:ext>
            </a:extLst>
          </p:cNvPr>
          <p:cNvSpPr txBox="1">
            <a:spLocks noChangeArrowheads="1"/>
          </p:cNvSpPr>
          <p:nvPr/>
        </p:nvSpPr>
        <p:spPr bwMode="auto">
          <a:xfrm>
            <a:off x="4191000" y="3343126"/>
            <a:ext cx="4732994"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200" b="1" dirty="0">
                <a:latin typeface="+mn-lt"/>
                <a:cs typeface="Arial" panose="020B0604020202020204" pitchFamily="34" charset="0"/>
              </a:rPr>
              <a:t>Figure: </a:t>
            </a:r>
            <a:r>
              <a:rPr lang="en-US" altLang="en-US" sz="1200" dirty="0">
                <a:latin typeface="Arial" panose="020B0604020202020204" pitchFamily="34" charset="0"/>
                <a:ea typeface="Baekmuk Batang" charset="0"/>
                <a:cs typeface="Baekmuk Batang" charset="0"/>
              </a:rPr>
              <a:t>Mean annual (over the 50 years) sea ice thickness (m) and differences for (a) NH and (b) SH. MUSHY is top left and BL99 is top right. Differences, at bottom center, show MUSHY‐BL99 and are only shown where significant at the 5% level.</a:t>
            </a:r>
          </a:p>
          <a:p>
            <a:pPr>
              <a:spcBef>
                <a:spcPct val="0"/>
              </a:spcBef>
              <a:buNone/>
            </a:pPr>
            <a:endParaRPr lang="en-US" sz="1100" b="1" dirty="0">
              <a:latin typeface="+mn-lt"/>
              <a:cs typeface="Arial" panose="020B0604020202020204" pitchFamily="34" charset="0"/>
            </a:endParaRPr>
          </a:p>
        </p:txBody>
      </p:sp>
      <p:sp>
        <p:nvSpPr>
          <p:cNvPr id="19" name="TextBox 18"/>
          <p:cNvSpPr txBox="1"/>
          <p:nvPr/>
        </p:nvSpPr>
        <p:spPr>
          <a:xfrm>
            <a:off x="76734" y="1631246"/>
            <a:ext cx="3809467" cy="1815882"/>
          </a:xfrm>
          <a:prstGeom prst="rect">
            <a:avLst/>
          </a:prstGeom>
          <a:noFill/>
        </p:spPr>
        <p:txBody>
          <a:bodyPr wrap="square" rtlCol="0">
            <a:spAutoFit/>
          </a:bodyPr>
          <a:lstStyle/>
          <a:p>
            <a:r>
              <a:rPr lang="en-US" sz="1400" u="sng" dirty="0"/>
              <a:t>Approach</a:t>
            </a:r>
            <a:r>
              <a:rPr lang="en-US" sz="1400" dirty="0"/>
              <a:t>:</a:t>
            </a:r>
          </a:p>
          <a:p>
            <a:pPr marL="285750" indent="-285750">
              <a:buFont typeface="Arial" panose="020B0604020202020204" pitchFamily="34" charset="0"/>
              <a:buChar char="•"/>
            </a:pPr>
            <a:r>
              <a:rPr lang="en-US" sz="1400" dirty="0"/>
              <a:t>Compare fully coupled CESM2 simulations using two different thermodynamics approaches: the new, LANL-developed “mushy-layer” scheme that predicts salinity within the sea ice, and the older “</a:t>
            </a:r>
            <a:r>
              <a:rPr lang="en-US" sz="1400" dirty="0" err="1"/>
              <a:t>Bitz</a:t>
            </a:r>
            <a:r>
              <a:rPr lang="en-US" sz="1400" dirty="0"/>
              <a:t> and Lipscomb” (BL99) scheme that uses a fixed salinity profile.</a:t>
            </a:r>
          </a:p>
        </p:txBody>
      </p:sp>
      <p:sp>
        <p:nvSpPr>
          <p:cNvPr id="14" name="TextBox 13">
            <a:extLst>
              <a:ext uri="{FF2B5EF4-FFF2-40B4-BE49-F238E27FC236}">
                <a16:creationId xmlns:a16="http://schemas.microsoft.com/office/drawing/2014/main" id="{964DD0DF-9396-BE4E-BF71-5393FCD5F4AB}"/>
              </a:ext>
            </a:extLst>
          </p:cNvPr>
          <p:cNvSpPr txBox="1"/>
          <p:nvPr/>
        </p:nvSpPr>
        <p:spPr>
          <a:xfrm>
            <a:off x="76734" y="3429000"/>
            <a:ext cx="3809467" cy="2677656"/>
          </a:xfrm>
          <a:prstGeom prst="rect">
            <a:avLst/>
          </a:prstGeom>
          <a:noFill/>
        </p:spPr>
        <p:txBody>
          <a:bodyPr wrap="square" rtlCol="0">
            <a:spAutoFit/>
          </a:bodyPr>
          <a:lstStyle/>
          <a:p>
            <a:r>
              <a:rPr lang="en-US" sz="1400" u="sng" dirty="0"/>
              <a:t>Results</a:t>
            </a:r>
            <a:r>
              <a:rPr lang="en-US" sz="1400" dirty="0"/>
              <a:t>:</a:t>
            </a:r>
          </a:p>
          <a:p>
            <a:pPr marL="285750" indent="-285750">
              <a:buFont typeface="Arial" panose="020B0604020202020204" pitchFamily="34" charset="0"/>
              <a:buChar char="•"/>
            </a:pPr>
            <a:r>
              <a:rPr lang="en-US" sz="1400" dirty="0"/>
              <a:t>The mushy-layer scheme produces thicker, more extensive ice in both hemispheres relative to the BL99 thermodynamics used in earlier CESM versions.  </a:t>
            </a:r>
          </a:p>
          <a:p>
            <a:pPr marL="285750" indent="-285750">
              <a:buFont typeface="Arial" panose="020B0604020202020204" pitchFamily="34" charset="0"/>
              <a:buChar char="•"/>
            </a:pPr>
            <a:r>
              <a:rPr lang="en-US" sz="1400" dirty="0"/>
              <a:t>The primary factor producing the difference is the fraction of snow on the sea ice.</a:t>
            </a:r>
          </a:p>
          <a:p>
            <a:pPr marL="285750" indent="-285750">
              <a:buFont typeface="Arial" panose="020B0604020202020204" pitchFamily="34" charset="0"/>
              <a:buChar char="•"/>
            </a:pPr>
            <a:r>
              <a:rPr lang="en-US" sz="1400" dirty="0"/>
              <a:t>Despite thicker sea ice in the mushy run, the impacts on the rest of the coupled system are relatively minor, with small differences in the surface air temperature over the sea ice and the sea surface salinity and temperature. </a:t>
            </a:r>
            <a:endParaRPr lang="en-US" sz="1400" u="sng" dirty="0"/>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2635</TotalTime>
  <Words>368</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Elizabeth Hunke</cp:lastModifiedBy>
  <cp:revision>107</cp:revision>
  <dcterms:created xsi:type="dcterms:W3CDTF">2010-09-02T17:02:09Z</dcterms:created>
  <dcterms:modified xsi:type="dcterms:W3CDTF">2020-10-30T18:02:29Z</dcterms:modified>
</cp:coreProperties>
</file>