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1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27/5/20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SMIP6_Fig2_AISonly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295400"/>
            <a:ext cx="4805125" cy="2438772"/>
          </a:xfrm>
          <a:prstGeom prst="rect">
            <a:avLst/>
          </a:prstGeom>
        </p:spPr>
      </p:pic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28600" y="8382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800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6200" y="2590800"/>
            <a:ext cx="411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Thirty-three climate models were evaluated near the Antarctic and Greenland ice sheets. The </a:t>
            </a:r>
            <a:r>
              <a:rPr lang="en-US" dirty="0"/>
              <a:t>ensemble of models recommended should: </a:t>
            </a:r>
            <a:endParaRPr lang="en-US" dirty="0" smtClean="0"/>
          </a:p>
          <a:p>
            <a:pPr marL="342900" indent="-342900">
              <a:spcBef>
                <a:spcPct val="15000"/>
              </a:spcBef>
              <a:buFont typeface="+mj-lt"/>
              <a:buAutoNum type="arabicPeriod"/>
            </a:pPr>
            <a:r>
              <a:rPr lang="en-US" dirty="0" smtClean="0"/>
              <a:t>present </a:t>
            </a:r>
            <a:r>
              <a:rPr lang="en-US" dirty="0"/>
              <a:t>plausible climates near the ice sheet (evaluated by model biases over the historical period</a:t>
            </a:r>
            <a:r>
              <a:rPr lang="en-US" dirty="0" smtClean="0"/>
              <a:t>)</a:t>
            </a:r>
          </a:p>
          <a:p>
            <a:pPr marL="342900" indent="-342900">
              <a:spcBef>
                <a:spcPct val="15000"/>
              </a:spcBef>
              <a:buFont typeface="+mj-lt"/>
              <a:buAutoNum type="arabicPeriod"/>
            </a:pPr>
            <a:r>
              <a:rPr lang="en-US" dirty="0" smtClean="0"/>
              <a:t>sample </a:t>
            </a:r>
            <a:r>
              <a:rPr lang="en-US" dirty="0"/>
              <a:t>a diversity of forcing (evaluated by differences in projections and code similarities</a:t>
            </a:r>
            <a:r>
              <a:rPr lang="en-US" dirty="0" smtClean="0"/>
              <a:t>).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800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14400" y="228600"/>
            <a:ext cx="716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Selecting Climate Forcing to Compare Ice Sheet Models</a:t>
            </a:r>
            <a:endParaRPr lang="en-AU" sz="2400" dirty="0"/>
          </a:p>
          <a:p>
            <a:pPr algn="ctr"/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343400" y="3962400"/>
            <a:ext cx="4724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Impact</a:t>
            </a:r>
            <a:endParaRPr lang="en-US" sz="2000" b="1" dirty="0" smtClean="0"/>
          </a:p>
          <a:p>
            <a:r>
              <a:rPr lang="en-US" dirty="0"/>
              <a:t>The selected </a:t>
            </a:r>
            <a:r>
              <a:rPr lang="en-US" dirty="0" smtClean="0"/>
              <a:t>models are used to derive  </a:t>
            </a:r>
            <a:r>
              <a:rPr lang="en-US" dirty="0"/>
              <a:t>atmospheric </a:t>
            </a:r>
            <a:r>
              <a:rPr lang="en-US" dirty="0" smtClean="0"/>
              <a:t>and ocean </a:t>
            </a:r>
            <a:r>
              <a:rPr lang="en-US" dirty="0"/>
              <a:t>forcing for </a:t>
            </a:r>
            <a:r>
              <a:rPr lang="en-US" dirty="0" smtClean="0"/>
              <a:t>the Ice-Sheet Model </a:t>
            </a:r>
            <a:r>
              <a:rPr lang="en-US" dirty="0" err="1" smtClean="0"/>
              <a:t>Intercomparison</a:t>
            </a:r>
            <a:r>
              <a:rPr lang="en-US" dirty="0" smtClean="0"/>
              <a:t> project (ISMIP), </a:t>
            </a:r>
            <a:r>
              <a:rPr lang="en-US" dirty="0"/>
              <a:t>which aims to improve sea level </a:t>
            </a:r>
            <a:r>
              <a:rPr lang="en-US" dirty="0" smtClean="0"/>
              <a:t>projections, and to which ~16 modeling centers have contributed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1066800" y="6019800"/>
            <a:ext cx="7010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/>
              <a:t>Barthel, A., </a:t>
            </a:r>
            <a:r>
              <a:rPr lang="en-US" sz="1000" b="1" dirty="0" err="1"/>
              <a:t>Agosta</a:t>
            </a:r>
            <a:r>
              <a:rPr lang="en-US" sz="1000" b="1" dirty="0"/>
              <a:t>, C., Little, C., </a:t>
            </a:r>
            <a:r>
              <a:rPr lang="en-US" sz="1000" b="1" dirty="0" err="1"/>
              <a:t>Hattermann</a:t>
            </a:r>
            <a:r>
              <a:rPr lang="en-US" sz="1000" b="1" dirty="0"/>
              <a:t>, T., </a:t>
            </a:r>
            <a:r>
              <a:rPr lang="en-US" sz="1000" b="1" dirty="0" err="1"/>
              <a:t>Jourdain</a:t>
            </a:r>
            <a:r>
              <a:rPr lang="en-US" sz="1000" b="1" dirty="0"/>
              <a:t>, N., </a:t>
            </a:r>
            <a:r>
              <a:rPr lang="en-US" sz="1000" b="1" dirty="0" err="1"/>
              <a:t>Goelzer</a:t>
            </a:r>
            <a:r>
              <a:rPr lang="en-US" sz="1000" b="1" dirty="0"/>
              <a:t>, H., </a:t>
            </a:r>
            <a:r>
              <a:rPr lang="en-US" sz="1000" b="1" dirty="0" err="1"/>
              <a:t>Nowicki</a:t>
            </a:r>
            <a:r>
              <a:rPr lang="en-US" sz="1000" b="1" dirty="0"/>
              <a:t>, S., </a:t>
            </a:r>
            <a:r>
              <a:rPr lang="en-US" sz="1000" b="1" dirty="0" err="1"/>
              <a:t>Seroussi</a:t>
            </a:r>
            <a:r>
              <a:rPr lang="en-US" sz="1000" b="1" dirty="0"/>
              <a:t>, H., </a:t>
            </a:r>
            <a:r>
              <a:rPr lang="en-US" sz="1000" b="1" dirty="0" err="1"/>
              <a:t>Straneo</a:t>
            </a:r>
            <a:r>
              <a:rPr lang="en-US" sz="1000" b="1" dirty="0"/>
              <a:t>, F. &amp; Bracegirdle, T. CMIP5 model selection for ISMIP6 ice sheet model forcing: Greenland and Antarctica. </a:t>
            </a:r>
            <a:r>
              <a:rPr lang="en-US" sz="1000" b="1" i="1" dirty="0"/>
              <a:t>The </a:t>
            </a:r>
            <a:r>
              <a:rPr lang="en-US" sz="1000" b="1" i="1" dirty="0" err="1"/>
              <a:t>Cryosphere</a:t>
            </a:r>
            <a:r>
              <a:rPr lang="en-US" sz="1000" b="1" dirty="0"/>
              <a:t> 14, 855-879 (2020). [https://</a:t>
            </a:r>
            <a:r>
              <a:rPr lang="en-US" sz="1000" b="1" dirty="0" err="1"/>
              <a:t>doi.org</a:t>
            </a:r>
            <a:r>
              <a:rPr lang="en-US" sz="1000" b="1" dirty="0"/>
              <a:t>/10.5194/tc-14-855-2020</a:t>
            </a:r>
            <a:r>
              <a:rPr lang="en-US" sz="1000" b="1" dirty="0" smtClean="0"/>
              <a:t>]</a:t>
            </a:r>
            <a:endParaRPr lang="en-AU" sz="1000" b="1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038600" y="914400"/>
            <a:ext cx="52994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66FF"/>
                </a:solidFill>
              </a:rPr>
              <a:t>Climate m</a:t>
            </a:r>
            <a:r>
              <a:rPr lang="en-US" sz="1800" dirty="0" smtClean="0">
                <a:solidFill>
                  <a:srgbClr val="0066FF"/>
                </a:solidFill>
              </a:rPr>
              <a:t>odel evaluation near Antarctica </a:t>
            </a:r>
            <a:r>
              <a:rPr lang="en-US" dirty="0" smtClean="0">
                <a:solidFill>
                  <a:srgbClr val="0066FF"/>
                </a:solidFill>
              </a:rPr>
              <a:t>(</a:t>
            </a:r>
            <a:r>
              <a:rPr lang="en-US" sz="1800" dirty="0" smtClean="0">
                <a:solidFill>
                  <a:srgbClr val="0066FF"/>
                </a:solidFill>
              </a:rPr>
              <a:t>historical</a:t>
            </a:r>
            <a:r>
              <a:rPr lang="en-US" dirty="0" smtClean="0">
                <a:solidFill>
                  <a:srgbClr val="0066FF"/>
                </a:solidFill>
              </a:rPr>
              <a:t>)</a:t>
            </a:r>
            <a:endParaRPr lang="en-US" sz="1800" dirty="0">
              <a:solidFill>
                <a:srgbClr val="0066FF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76200" y="914400"/>
            <a:ext cx="4114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</a:p>
          <a:p>
            <a:pPr marL="231775" indent="-231775">
              <a:spcBef>
                <a:spcPct val="15000"/>
              </a:spcBef>
            </a:pPr>
            <a:r>
              <a:rPr lang="en-US" sz="1800" dirty="0"/>
              <a:t>   </a:t>
            </a:r>
            <a:r>
              <a:rPr lang="en-US" sz="1800" dirty="0" smtClean="0"/>
              <a:t> </a:t>
            </a:r>
            <a:r>
              <a:rPr lang="en-US" dirty="0"/>
              <a:t>Evaluate CMIP5 models near the Greenland / Antarctic ice sheets in support of the Ice Sheet Model </a:t>
            </a:r>
            <a:r>
              <a:rPr lang="en-US" dirty="0" err="1"/>
              <a:t>Intercomparison</a:t>
            </a:r>
            <a:r>
              <a:rPr lang="en-US" dirty="0"/>
              <a:t> Project (ISMIP6).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197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Alice</cp:lastModifiedBy>
  <cp:revision>75</cp:revision>
  <dcterms:created xsi:type="dcterms:W3CDTF">2010-09-02T17:02:09Z</dcterms:created>
  <dcterms:modified xsi:type="dcterms:W3CDTF">2020-05-27T16:16:31Z</dcterms:modified>
</cp:coreProperties>
</file>