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4"/>
    <p:restoredTop sz="94676"/>
  </p:normalViewPr>
  <p:slideViewPr>
    <p:cSldViewPr snapToGrid="0" snapToObjects="1">
      <p:cViewPr varScale="1">
        <p:scale>
          <a:sx n="156" d="100"/>
          <a:sy n="156" d="100"/>
        </p:scale>
        <p:origin x="32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13DAC-C8C0-6B4F-BD81-E527B5A8C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96A50E-D7E9-4E45-8290-42A0EE558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400CF-036E-B643-80C9-6F2CAF57C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1D72-C5B5-1D4B-86AD-7756F3018A22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B62E1-4F9E-CF41-BB19-349E725FA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74215-0C2F-C145-BAAB-B0E4931F9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FCFF-9577-B24E-978D-E0A1670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02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7F275-F285-9B4F-9E45-6EE741729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2217D-09BF-F34E-87BA-15D21C2EA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3EF4E-12D0-7346-9E8E-EC6E6058C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1D72-C5B5-1D4B-86AD-7756F3018A22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B9DFC-5A30-3E46-97D8-CC97641E7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E5708-5B52-BB45-98B9-40E47CBAE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FCFF-9577-B24E-978D-E0A1670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3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5EACE8-D9A1-C34E-AAC9-67625AAFAE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FE7C47-AD53-A240-BD27-8714C1BF5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E5AFE-4126-7143-8660-1FAF688E5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1D72-C5B5-1D4B-86AD-7756F3018A22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AD414-A12C-AE41-A0FD-BF07C6A19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E6D62-3428-814F-831E-F08A29B9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FCFF-9577-B24E-978D-E0A1670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86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F7B15-FBF9-2E4E-BF21-B39A4C7CC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A1968-5171-3F42-BE2A-4CA305F85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A4D3C-C36A-8848-983E-D6AD099DA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1D72-C5B5-1D4B-86AD-7756F3018A22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FE19C-FFEA-A447-A840-735E5A624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86A5D-31A6-294C-86CC-20BBB81D0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FCFF-9577-B24E-978D-E0A1670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F270C-417A-BB43-94AB-7E20D71FC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ADA7E-B1F4-F140-942B-A61EFDEC1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EAD71-D2B1-9945-8A0A-151A51F64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1D72-C5B5-1D4B-86AD-7756F3018A22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A2D55-2A01-DD4B-82B6-2E5A998DA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CE80E-C1C1-E54B-A4D3-DA95F20BC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FCFF-9577-B24E-978D-E0A1670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95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34ABA-02C3-1B41-A7CF-606D3C6ED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7C1BA-ADC9-EC42-9C0F-1E3C66B195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952E61-323D-5F4C-8136-FD5A16DD5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504EB8-8BE1-AE41-965E-DA3C86D4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1D72-C5B5-1D4B-86AD-7756F3018A22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9E443-4E35-4442-8FD4-B5F454A61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6DE24-5D26-FF42-B98E-6F79DDAA4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FCFF-9577-B24E-978D-E0A1670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8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AC432-53D9-D848-8DE8-E843B23FA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E0A82-EE10-A045-91CE-8FAA1734D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8A52FE-ED3D-FF44-856E-C505FF107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79102-D5A3-7543-AE4F-2BB77037F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2503D3-5099-E742-B496-C27AC816FB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68B726-4C25-2C40-9BB7-D5535B906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1D72-C5B5-1D4B-86AD-7756F3018A22}" type="datetimeFigureOut">
              <a:rPr lang="en-US" smtClean="0"/>
              <a:t>7/23/21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16EC9B-AB0C-824B-A5B4-B037AAFB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58E319-BD15-E74F-AA8C-49CDE48C5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FCFF-9577-B24E-978D-E0A1670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5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F04B1-47B9-3B4A-9AD5-ABE279B59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B5BFAC-338C-3B48-ABFE-3455F275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1D72-C5B5-1D4B-86AD-7756F3018A22}" type="datetimeFigureOut">
              <a:rPr lang="en-US" smtClean="0"/>
              <a:t>7/23/21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EB8685-A1AD-7E4F-9F36-51C2C75D7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1F450-0AFF-0149-92E6-D41A36C09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FCFF-9577-B24E-978D-E0A1670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17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A7B1D2-C9CE-C247-A3F7-69B5F47E2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1D72-C5B5-1D4B-86AD-7756F3018A22}" type="datetimeFigureOut">
              <a:rPr lang="en-US" smtClean="0"/>
              <a:t>7/23/21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CEAB20-2D7C-4D44-9852-CE59752A6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2EDAC9-9F5A-6447-AD15-A9DE66590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FCFF-9577-B24E-978D-E0A1670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29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87749-FC3A-D94B-A1FC-D2A0B8683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45F4C-B979-1E40-90EA-45A98931B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956CC2-00D9-3542-996B-77C0D6B38D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67D8A2-3D74-C244-8696-288468D54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1D72-C5B5-1D4B-86AD-7756F3018A22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989B1-DA20-9E41-8F9C-5F7CC477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4B8679-F05B-1943-B258-298E182E6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FCFF-9577-B24E-978D-E0A1670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6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95E15-4DC0-1344-9FB9-AEDF991AE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9A04C9-8039-F143-8C2D-F6FB9A856B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5F4BD0-D6EB-8F4F-9730-800F5DFD5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42D48-987E-C748-9B32-797814B59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1D72-C5B5-1D4B-86AD-7756F3018A22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8C6BB-2C98-514A-8405-B1B0EF252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CA612-670E-EC48-BEDF-3F8256F00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FCFF-9577-B24E-978D-E0A1670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8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CDF947-2ECD-164C-B6E3-DBE9A88EA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26A35A-F5DC-1A41-B798-68BAB83C7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D348E-98EF-8F49-8068-B492AA8043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11D72-C5B5-1D4B-86AD-7756F3018A22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0450F-1C08-DA40-A88C-5781473D22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84351-16A2-2D4C-8EC3-4F03449BD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3FCFF-9577-B24E-978D-E0A1670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6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BE0B4D2-A803-5840-A14B-7C2D60852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 E3SM to probe uncertainties in </a:t>
            </a:r>
            <a:br>
              <a:rPr lang="en-US" sz="3600" dirty="0"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dirty="0"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ocean surface fluxes are calculated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79E05F0-A616-B54A-9279-98ED6603A5FA}"/>
              </a:ext>
            </a:extLst>
          </p:cNvPr>
          <p:cNvCxnSpPr>
            <a:cxnSpLocks/>
          </p:cNvCxnSpPr>
          <p:nvPr/>
        </p:nvCxnSpPr>
        <p:spPr>
          <a:xfrm>
            <a:off x="0" y="1325563"/>
            <a:ext cx="121920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5346CBC3-83A4-5E42-B762-E634662A31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8549" y="1423528"/>
            <a:ext cx="6984467" cy="299334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81730A9-7CA6-0E4A-A728-6C092ECA6F6A}"/>
              </a:ext>
            </a:extLst>
          </p:cNvPr>
          <p:cNvSpPr txBox="1"/>
          <p:nvPr/>
        </p:nvSpPr>
        <p:spPr>
          <a:xfrm>
            <a:off x="6196695" y="4376053"/>
            <a:ext cx="5715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/>
              <a:t>The UA algorithm predicts less evaporation at high wind speeds (a) and a general shift to lower wind speeds (b), compared to the control experiment. The result is significantly less wintertime evaporation from the Gulf Stream region (c). 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1B4F53D0-0661-014A-9EC9-5AA1E2B50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8016" y="6115913"/>
            <a:ext cx="5715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Reeves Eyre, J. E. J., Zeng, X. &amp; Zhang, K. “Ocean surface flux algorithm effects on earth system model energy and water cycles”.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Frontiers in Marine Science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642804 (2021). [DOI: 10.3389/fmars.2021.642804]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alatino Linotype" panose="0204050205050503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B41C3D0-F135-8C4C-9B24-9967EF823478}"/>
              </a:ext>
            </a:extLst>
          </p:cNvPr>
          <p:cNvSpPr/>
          <p:nvPr/>
        </p:nvSpPr>
        <p:spPr>
          <a:xfrm>
            <a:off x="5158548" y="1390873"/>
            <a:ext cx="6984468" cy="406239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9BAB31-CA44-DD4C-B4BF-21D0A526DEEC}"/>
              </a:ext>
            </a:extLst>
          </p:cNvPr>
          <p:cNvSpPr txBox="1"/>
          <p:nvPr/>
        </p:nvSpPr>
        <p:spPr>
          <a:xfrm>
            <a:off x="48984" y="1401980"/>
            <a:ext cx="4988379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Palatino Linotype" panose="02040502050505030304" pitchFamily="18" charset="0"/>
                <a:ea typeface="Palatino" pitchFamily="2" charset="77"/>
                <a:cs typeface="Verdana" panose="020B0604030504040204" pitchFamily="34" charset="0"/>
              </a:rPr>
              <a:t>Objectives</a:t>
            </a:r>
          </a:p>
          <a:p>
            <a:r>
              <a:rPr lang="en-US" sz="1600" dirty="0">
                <a:latin typeface="Palatino Linotype" panose="02040502050505030304" pitchFamily="18" charset="0"/>
                <a:ea typeface="Palatino" pitchFamily="2" charset="77"/>
                <a:cs typeface="Verdana" panose="020B0604030504040204" pitchFamily="34" charset="0"/>
              </a:rPr>
              <a:t>Assess model sensitivity to choice of ocean surface flux algorithm in terms of (1) flux changes and (2) changes elsewhere in the ocean and atmosphere models.</a:t>
            </a:r>
          </a:p>
          <a:p>
            <a:endParaRPr lang="en-US" sz="1600" dirty="0">
              <a:latin typeface="Palatino Linotype" panose="02040502050505030304" pitchFamily="18" charset="0"/>
              <a:ea typeface="Palatino" pitchFamily="2" charset="77"/>
              <a:cs typeface="Verdana" panose="020B0604030504040204" pitchFamily="34" charset="0"/>
            </a:endParaRPr>
          </a:p>
          <a:p>
            <a:r>
              <a:rPr lang="en-US" sz="2000" b="1" dirty="0">
                <a:latin typeface="Palatino Linotype" panose="02040502050505030304" pitchFamily="18" charset="0"/>
                <a:ea typeface="Palatino" pitchFamily="2" charset="77"/>
                <a:cs typeface="Verdana" panose="020B0604030504040204" pitchFamily="34" charset="0"/>
              </a:rPr>
              <a:t>Simulations</a:t>
            </a:r>
          </a:p>
          <a:p>
            <a:r>
              <a:rPr lang="en-US" sz="1600" dirty="0">
                <a:latin typeface="Palatino Linotype" panose="02040502050505030304" pitchFamily="18" charset="0"/>
                <a:ea typeface="Palatino" pitchFamily="2" charset="77"/>
                <a:cs typeface="Verdana" panose="020B0604030504040204" pitchFamily="34" charset="0"/>
              </a:rPr>
              <a:t>Three bulk flux algorithms: control, UA, COARE.</a:t>
            </a:r>
          </a:p>
          <a:p>
            <a:r>
              <a:rPr lang="en-US" sz="1600" dirty="0">
                <a:latin typeface="Palatino Linotype" panose="02040502050505030304" pitchFamily="18" charset="0"/>
                <a:ea typeface="Palatino" pitchFamily="2" charset="77"/>
                <a:cs typeface="Verdana" panose="020B0604030504040204" pitchFamily="34" charset="0"/>
              </a:rPr>
              <a:t>Two simulations each: ocean-only, atmosphere-only.</a:t>
            </a:r>
          </a:p>
          <a:p>
            <a:endParaRPr lang="en-US" sz="1600" dirty="0">
              <a:latin typeface="Palatino Linotype" panose="02040502050505030304" pitchFamily="18" charset="0"/>
              <a:ea typeface="Palatino" pitchFamily="2" charset="77"/>
              <a:cs typeface="Verdana" panose="020B0604030504040204" pitchFamily="34" charset="0"/>
            </a:endParaRPr>
          </a:p>
          <a:p>
            <a:r>
              <a:rPr lang="en-US" sz="2000" b="1" dirty="0">
                <a:latin typeface="Palatino Linotype" panose="02040502050505030304" pitchFamily="18" charset="0"/>
                <a:ea typeface="Palatino" pitchFamily="2" charset="77"/>
                <a:cs typeface="Verdana" panose="020B0604030504040204" pitchFamily="34" charset="0"/>
              </a:rPr>
              <a:t>Impact</a:t>
            </a:r>
          </a:p>
          <a:p>
            <a:r>
              <a:rPr lang="en-US" sz="1600" dirty="0">
                <a:latin typeface="Palatino Linotype" panose="02040502050505030304" pitchFamily="18" charset="0"/>
                <a:ea typeface="Palatino" pitchFamily="2" charset="77"/>
                <a:cs typeface="Verdana" panose="020B0604030504040204" pitchFamily="34" charset="0"/>
              </a:rPr>
              <a:t>Regions of high flux sensitivity:</a:t>
            </a:r>
          </a:p>
          <a:p>
            <a:r>
              <a:rPr lang="en-US" sz="1600" dirty="0">
                <a:latin typeface="Palatino Linotype" panose="02040502050505030304" pitchFamily="18" charset="0"/>
                <a:ea typeface="Palatino" pitchFamily="2" charset="77"/>
                <a:cs typeface="Verdana" panose="020B0604030504040204" pitchFamily="34" charset="0"/>
              </a:rPr>
              <a:t>Atmosphere simulations: west Pac. &amp; Indian Ocean.</a:t>
            </a:r>
          </a:p>
          <a:p>
            <a:r>
              <a:rPr lang="en-US" sz="1600" dirty="0">
                <a:latin typeface="Palatino Linotype" panose="02040502050505030304" pitchFamily="18" charset="0"/>
                <a:ea typeface="Palatino" pitchFamily="2" charset="77"/>
                <a:cs typeface="Verdana" panose="020B0604030504040204" pitchFamily="34" charset="0"/>
              </a:rPr>
              <a:t>Ocean simulations: east Pac. &amp; Southern Oceans.</a:t>
            </a:r>
          </a:p>
          <a:p>
            <a:r>
              <a:rPr lang="en-US" sz="1600" dirty="0">
                <a:latin typeface="Palatino Linotype" panose="02040502050505030304" pitchFamily="18" charset="0"/>
                <a:ea typeface="Palatino" pitchFamily="2" charset="77"/>
                <a:cs typeface="Verdana" panose="020B0604030504040204" pitchFamily="34" charset="0"/>
              </a:rPr>
              <a:t>Both: Western boundary currents (e.g., Gulf Stream).</a:t>
            </a:r>
          </a:p>
          <a:p>
            <a:endParaRPr lang="en-US" sz="1600" dirty="0">
              <a:latin typeface="Palatino Linotype" panose="02040502050505030304" pitchFamily="18" charset="0"/>
              <a:ea typeface="Palatino" pitchFamily="2" charset="77"/>
              <a:cs typeface="Verdana" panose="020B0604030504040204" pitchFamily="34" charset="0"/>
            </a:endParaRPr>
          </a:p>
          <a:p>
            <a:r>
              <a:rPr lang="en-US" sz="1600" dirty="0">
                <a:latin typeface="Palatino Linotype" panose="02040502050505030304" pitchFamily="18" charset="0"/>
                <a:ea typeface="Palatino" pitchFamily="2" charset="77"/>
                <a:cs typeface="Verdana" panose="020B0604030504040204" pitchFamily="34" charset="0"/>
              </a:rPr>
              <a:t>Water cycle: COARE reduces evaporation and global mean precipitation, in better agreement with obs.</a:t>
            </a:r>
          </a:p>
          <a:p>
            <a:r>
              <a:rPr lang="en-US" sz="1600" dirty="0">
                <a:latin typeface="Palatino Linotype" panose="02040502050505030304" pitchFamily="18" charset="0"/>
                <a:ea typeface="Palatino" pitchFamily="2" charset="77"/>
                <a:cs typeface="Verdana" panose="020B0604030504040204" pitchFamily="34" charset="0"/>
              </a:rPr>
              <a:t>Energy cycle: UA brings top-of-atmosphere net radiation closest to obs.</a:t>
            </a:r>
          </a:p>
        </p:txBody>
      </p:sp>
    </p:spTree>
    <p:extLst>
      <p:ext uri="{BB962C8B-B14F-4D97-AF65-F5344CB8AC3E}">
        <p14:creationId xmlns:p14="http://schemas.microsoft.com/office/powerpoint/2010/main" val="3651389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231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Palatino Linotype</vt:lpstr>
      <vt:lpstr>Office Theme</vt:lpstr>
      <vt:lpstr>Using E3SM to probe uncertainties in  how ocean surface fluxes are calculated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E3SM to probe uncertainties in  how ocean surface fluxes are calculated</dc:title>
  <dc:creator>Jack Reeves Eyre</dc:creator>
  <cp:lastModifiedBy>Jack Reeves Eyre</cp:lastModifiedBy>
  <cp:revision>5</cp:revision>
  <dcterms:created xsi:type="dcterms:W3CDTF">2021-07-23T21:34:56Z</dcterms:created>
  <dcterms:modified xsi:type="dcterms:W3CDTF">2021-07-23T22:09:49Z</dcterms:modified>
</cp:coreProperties>
</file>