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4674"/>
  </p:normalViewPr>
  <p:slideViewPr>
    <p:cSldViewPr snapToGrid="0" snapToObjects="1" showGuides="1">
      <p:cViewPr varScale="1">
        <p:scale>
          <a:sx n="131" d="100"/>
          <a:sy n="131" d="100"/>
        </p:scale>
        <p:origin x="139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246C7-7941-6841-899A-6CCB31CF22A7}" type="datetimeFigureOut">
              <a:rPr lang="en-US" smtClean="0"/>
              <a:t>6/9/17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D8555-46F2-2048-A217-915221B6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85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9EB9-C538-7640-9CE9-689EF566F0D5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0A48-D4B2-704A-8A9E-687FB1C02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9EB9-C538-7640-9CE9-689EF566F0D5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0A48-D4B2-704A-8A9E-687FB1C02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9EB9-C538-7640-9CE9-689EF566F0D5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0A48-D4B2-704A-8A9E-687FB1C02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9EB9-C538-7640-9CE9-689EF566F0D5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0A48-D4B2-704A-8A9E-687FB1C02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9EB9-C538-7640-9CE9-689EF566F0D5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0A48-D4B2-704A-8A9E-687FB1C02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9EB9-C538-7640-9CE9-689EF566F0D5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0A48-D4B2-704A-8A9E-687FB1C02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9EB9-C538-7640-9CE9-689EF566F0D5}" type="datetimeFigureOut">
              <a:rPr lang="en-US" smtClean="0"/>
              <a:t>6/9/17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0A48-D4B2-704A-8A9E-687FB1C02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9EB9-C538-7640-9CE9-689EF566F0D5}" type="datetimeFigureOut">
              <a:rPr lang="en-US" smtClean="0"/>
              <a:t>6/9/17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0A48-D4B2-704A-8A9E-687FB1C02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9EB9-C538-7640-9CE9-689EF566F0D5}" type="datetimeFigureOut">
              <a:rPr lang="en-US" smtClean="0"/>
              <a:t>6/9/17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0A48-D4B2-704A-8A9E-687FB1C02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9EB9-C538-7640-9CE9-689EF566F0D5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0A48-D4B2-704A-8A9E-687FB1C02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9EB9-C538-7640-9CE9-689EF566F0D5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0A48-D4B2-704A-8A9E-687FB1C02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19EB9-C538-7640-9CE9-689EF566F0D5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60A48-D4B2-704A-8A9E-687FB1C02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7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82251" y="11806"/>
            <a:ext cx="111120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900" dirty="0">
                <a:solidFill>
                  <a:srgbClr val="67B154"/>
                </a:solidFill>
              </a:rPr>
              <a:t>Always wetter</a:t>
            </a:r>
          </a:p>
          <a:p>
            <a:pPr>
              <a:spcAft>
                <a:spcPts val="200"/>
              </a:spcAft>
            </a:pPr>
            <a:r>
              <a:rPr lang="en-US" sz="900" dirty="0">
                <a:solidFill>
                  <a:srgbClr val="5CF75A"/>
                </a:solidFill>
              </a:rPr>
              <a:t>Wetter with El Niño</a:t>
            </a:r>
          </a:p>
          <a:p>
            <a:pPr>
              <a:spcAft>
                <a:spcPts val="200"/>
              </a:spcAft>
            </a:pPr>
            <a:r>
              <a:rPr lang="en-US" sz="900" dirty="0">
                <a:solidFill>
                  <a:srgbClr val="EBD140"/>
                </a:solidFill>
              </a:rPr>
              <a:t>Drier with El Niño</a:t>
            </a:r>
          </a:p>
          <a:p>
            <a:pPr>
              <a:spcAft>
                <a:spcPts val="200"/>
              </a:spcAft>
            </a:pPr>
            <a:r>
              <a:rPr lang="en-US" sz="900" dirty="0">
                <a:solidFill>
                  <a:srgbClr val="CD936C"/>
                </a:solidFill>
              </a:rPr>
              <a:t>Always drier</a:t>
            </a:r>
          </a:p>
        </p:txBody>
      </p:sp>
      <p:grpSp>
        <p:nvGrpSpPr>
          <p:cNvPr id="7" name="Group 6"/>
          <p:cNvGrpSpPr/>
          <p:nvPr/>
        </p:nvGrpSpPr>
        <p:grpSpPr>
          <a:xfrm flipV="1">
            <a:off x="7775397" y="30273"/>
            <a:ext cx="137160" cy="674925"/>
            <a:chOff x="6385586" y="441030"/>
            <a:chExt cx="182880" cy="860282"/>
          </a:xfrm>
        </p:grpSpPr>
        <p:sp>
          <p:nvSpPr>
            <p:cNvPr id="8" name="Rectangle 7"/>
            <p:cNvSpPr/>
            <p:nvPr/>
          </p:nvSpPr>
          <p:spPr>
            <a:xfrm>
              <a:off x="6385586" y="441030"/>
              <a:ext cx="182880" cy="182880"/>
            </a:xfrm>
            <a:prstGeom prst="rect">
              <a:avLst/>
            </a:prstGeom>
            <a:solidFill>
              <a:srgbClr val="CD936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385586" y="672505"/>
              <a:ext cx="182880" cy="182879"/>
            </a:xfrm>
            <a:prstGeom prst="rect">
              <a:avLst/>
            </a:prstGeom>
            <a:solidFill>
              <a:srgbClr val="EBD14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85586" y="895468"/>
              <a:ext cx="182880" cy="182879"/>
            </a:xfrm>
            <a:prstGeom prst="rect">
              <a:avLst/>
            </a:prstGeom>
            <a:solidFill>
              <a:srgbClr val="5CF75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385586" y="1118433"/>
              <a:ext cx="182880" cy="182879"/>
            </a:xfrm>
            <a:prstGeom prst="rect">
              <a:avLst/>
            </a:prstGeom>
            <a:solidFill>
              <a:srgbClr val="67B1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153977" y="718158"/>
            <a:ext cx="4775497" cy="2566777"/>
            <a:chOff x="3635475" y="209392"/>
            <a:chExt cx="5329926" cy="2755645"/>
          </a:xfrm>
        </p:grpSpPr>
        <p:pic>
          <p:nvPicPr>
            <p:cNvPr id="13" name="Picture 12" descr="histo211_pdsi_Fpclim_JFM_4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2057" y="209392"/>
              <a:ext cx="1955218" cy="2743200"/>
            </a:xfrm>
            <a:prstGeom prst="rect">
              <a:avLst/>
            </a:prstGeom>
          </p:spPr>
        </p:pic>
        <p:pic>
          <p:nvPicPr>
            <p:cNvPr id="16" name="Picture 15" descr="histo211_mrso_Fpclim_JFM_4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95" r="8019"/>
            <a:stretch/>
          </p:blipFill>
          <p:spPr>
            <a:xfrm>
              <a:off x="7168974" y="221837"/>
              <a:ext cx="1796427" cy="2743200"/>
            </a:xfrm>
            <a:prstGeom prst="rect">
              <a:avLst/>
            </a:prstGeom>
          </p:spPr>
        </p:pic>
        <p:pic>
          <p:nvPicPr>
            <p:cNvPr id="17" name="Picture 16" descr="histo211_CMI_Fpclim_JFM_4.png"/>
            <p:cNvPicPr>
              <a:picLocks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892"/>
            <a:stretch/>
          </p:blipFill>
          <p:spPr>
            <a:xfrm>
              <a:off x="3635475" y="209392"/>
              <a:ext cx="1804807" cy="2743200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3" y="-19109"/>
            <a:ext cx="75438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/>
              <a:t>Competing </a:t>
            </a:r>
            <a:r>
              <a:rPr lang="en-US" sz="2000" b="1" dirty="0"/>
              <a:t>influences on </a:t>
            </a:r>
            <a:r>
              <a:rPr lang="en-US" sz="2000" b="1" dirty="0" smtClean="0"/>
              <a:t>aridity: </a:t>
            </a:r>
            <a:r>
              <a:rPr lang="en-US" sz="2000" b="1" dirty="0"/>
              <a:t>Present and future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6290117"/>
            <a:ext cx="9144000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 b="1" dirty="0">
                <a:latin typeface="Helvetica Light" charset="0"/>
                <a:ea typeface="Helvetica Light" charset="0"/>
                <a:cs typeface="Helvetica Light" charset="0"/>
              </a:rPr>
              <a:t>Bonfils, C., G. Anderson, B.D. </a:t>
            </a:r>
            <a:r>
              <a:rPr lang="en-US" sz="1000" b="1" dirty="0" err="1">
                <a:latin typeface="Helvetica Light" charset="0"/>
                <a:ea typeface="Helvetica Light" charset="0"/>
                <a:cs typeface="Helvetica Light" charset="0"/>
              </a:rPr>
              <a:t>Santer</a:t>
            </a:r>
            <a:r>
              <a:rPr lang="en-US" sz="1000" b="1" dirty="0">
                <a:latin typeface="Helvetica Light" charset="0"/>
                <a:ea typeface="Helvetica Light" charset="0"/>
                <a:cs typeface="Helvetica Light" charset="0"/>
              </a:rPr>
              <a:t>, T.J. Phillips, K.E. Taylor, M. </a:t>
            </a:r>
            <a:r>
              <a:rPr lang="en-US" sz="1000" b="1" dirty="0" err="1">
                <a:latin typeface="Helvetica Light" charset="0"/>
                <a:ea typeface="Helvetica Light" charset="0"/>
                <a:cs typeface="Helvetica Light" charset="0"/>
              </a:rPr>
              <a:t>Cuntz</a:t>
            </a:r>
            <a:r>
              <a:rPr lang="en-US" sz="1000" b="1" dirty="0">
                <a:latin typeface="Helvetica Light" charset="0"/>
                <a:ea typeface="Helvetica Light" charset="0"/>
                <a:cs typeface="Helvetica Light" charset="0"/>
              </a:rPr>
              <a:t>, M.D. </a:t>
            </a:r>
            <a:r>
              <a:rPr lang="en-US" sz="1000" b="1" dirty="0" err="1">
                <a:latin typeface="Helvetica Light" charset="0"/>
                <a:ea typeface="Helvetica Light" charset="0"/>
                <a:cs typeface="Helvetica Light" charset="0"/>
              </a:rPr>
              <a:t>Zelinka</a:t>
            </a:r>
            <a:r>
              <a:rPr lang="en-US" sz="1000" b="1" dirty="0">
                <a:latin typeface="Helvetica Light" charset="0"/>
                <a:ea typeface="Helvetica Light" charset="0"/>
                <a:cs typeface="Helvetica Light" charset="0"/>
              </a:rPr>
              <a:t>, K. Marvel, B.I. Cook, I. Cvijanovic, and P.J. </a:t>
            </a:r>
            <a:r>
              <a:rPr lang="en-US" sz="1000" b="1" dirty="0" err="1">
                <a:latin typeface="Helvetica Light" charset="0"/>
                <a:ea typeface="Helvetica Light" charset="0"/>
                <a:cs typeface="Helvetica Light" charset="0"/>
              </a:rPr>
              <a:t>Durack</a:t>
            </a:r>
            <a:r>
              <a:rPr lang="en-US" sz="1000" b="1" dirty="0">
                <a:latin typeface="Helvetica Light" charset="0"/>
                <a:ea typeface="Helvetica Light" charset="0"/>
                <a:cs typeface="Helvetica Light" charset="0"/>
              </a:rPr>
              <a:t>, 2017: Competing influences of anthropogenic warming, ENSO, and plant physiology on future terrestrial aridity. J. Climate, in press, </a:t>
            </a:r>
            <a:r>
              <a:rPr lang="en-US" sz="1000" b="1" dirty="0" smtClean="0">
                <a:latin typeface="Helvetica Light" charset="0"/>
                <a:ea typeface="Helvetica Light" charset="0"/>
                <a:cs typeface="Helvetica Light" charset="0"/>
              </a:rPr>
              <a:t>doi:10.1175/JCLI-D-17-0005.1 </a:t>
            </a:r>
            <a:r>
              <a:rPr lang="en-US" sz="1000" b="1" dirty="0" smtClean="0">
                <a:latin typeface="Helvetica Light" charset="0"/>
                <a:ea typeface="Helvetica Light" charset="0"/>
                <a:cs typeface="Helvetica Light" charset="0"/>
              </a:rPr>
              <a:t>(</a:t>
            </a:r>
            <a:r>
              <a:rPr lang="en-US" sz="1000" b="1" dirty="0">
                <a:latin typeface="Helvetica Light" charset="0"/>
                <a:ea typeface="Helvetica Light" charset="0"/>
                <a:cs typeface="Helvetica Light" charset="0"/>
              </a:rPr>
              <a:t>online</a:t>
            </a:r>
            <a:r>
              <a:rPr lang="en-US" sz="1000" b="1" dirty="0" smtClean="0">
                <a:latin typeface="Helvetica Light" charset="0"/>
                <a:ea typeface="Helvetica Light" charset="0"/>
                <a:cs typeface="Helvetica Light" charset="0"/>
              </a:rPr>
              <a:t>)</a:t>
            </a:r>
            <a:endParaRPr lang="en-US" sz="1000" b="1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11826" y="645143"/>
            <a:ext cx="3944471" cy="1431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69" indent="-231769">
              <a:spcBef>
                <a:spcPts val="400"/>
              </a:spcBef>
            </a:pPr>
            <a:r>
              <a:rPr lang="en-US" sz="1500" b="1" u="sng" dirty="0"/>
              <a:t>Objective</a:t>
            </a:r>
          </a:p>
          <a:p>
            <a:pPr marL="54863">
              <a:spcBef>
                <a:spcPct val="15000"/>
              </a:spcBef>
              <a:tabLst>
                <a:tab pos="338130" algn="l"/>
              </a:tabLst>
            </a:pPr>
            <a:r>
              <a:rPr lang="en-US" sz="1400" dirty="0"/>
              <a:t>It is not easy to predict the sign of change in regional aridity. It requires joint investigation of:</a:t>
            </a:r>
          </a:p>
          <a:p>
            <a:pPr marL="155444" indent="-100581">
              <a:spcBef>
                <a:spcPct val="15000"/>
              </a:spcBef>
              <a:buFontTx/>
              <a:buChar char="•"/>
              <a:tabLst>
                <a:tab pos="338130" algn="l"/>
              </a:tabLst>
            </a:pPr>
            <a:r>
              <a:rPr lang="en-US" sz="1400" dirty="0"/>
              <a:t>the relative contributions from changes in moisture supply (P) </a:t>
            </a:r>
            <a:r>
              <a:rPr lang="en-US" sz="1400" dirty="0" err="1"/>
              <a:t>vs</a:t>
            </a:r>
            <a:r>
              <a:rPr lang="en-US" sz="1400" dirty="0"/>
              <a:t> evaporative demand (PET). </a:t>
            </a:r>
          </a:p>
          <a:p>
            <a:pPr marL="155444" indent="-100581">
              <a:spcBef>
                <a:spcPct val="15000"/>
              </a:spcBef>
              <a:buFontTx/>
              <a:buChar char="•"/>
              <a:tabLst>
                <a:tab pos="338130" algn="l"/>
              </a:tabLst>
            </a:pPr>
            <a:r>
              <a:rPr lang="en-US" sz="1400" dirty="0"/>
              <a:t>the competing effects of mean changes and ENSO variability to ameliorate or exacerbate drought.</a:t>
            </a:r>
          </a:p>
          <a:p>
            <a:pPr marL="155444" indent="-100581">
              <a:spcBef>
                <a:spcPct val="15000"/>
              </a:spcBef>
              <a:buFontTx/>
              <a:buChar char="•"/>
              <a:tabLst>
                <a:tab pos="338130" algn="l"/>
              </a:tabLst>
            </a:pPr>
            <a:r>
              <a:rPr lang="en-US" sz="1400" dirty="0"/>
              <a:t> the sensitivity of the physiological and radiative </a:t>
            </a:r>
            <a:r>
              <a:rPr lang="en-US" sz="1400" dirty="0" err="1"/>
              <a:t>forcings</a:t>
            </a:r>
            <a:r>
              <a:rPr lang="en-US" sz="1400" dirty="0"/>
              <a:t> on the results. 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4192622" y="3472962"/>
            <a:ext cx="4951378" cy="2149619"/>
          </a:xfrm>
          <a:prstGeom prst="rect">
            <a:avLst/>
          </a:prstGeom>
          <a:noFill/>
          <a:ln w="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05" indent="-287331">
              <a:spcBef>
                <a:spcPts val="400"/>
              </a:spcBef>
              <a:tabLst>
                <a:tab pos="338130" algn="l"/>
              </a:tabLst>
            </a:pPr>
            <a:r>
              <a:rPr lang="en-US" sz="1500" b="1" u="sng" dirty="0"/>
              <a:t>Conclusions</a:t>
            </a:r>
            <a:endParaRPr lang="en-US" sz="1400" dirty="0"/>
          </a:p>
          <a:p>
            <a:pPr>
              <a:spcBef>
                <a:spcPct val="15000"/>
              </a:spcBef>
              <a:tabLst>
                <a:tab pos="338130" algn="l"/>
              </a:tabLst>
            </a:pPr>
            <a:r>
              <a:rPr lang="en-US" sz="1400" dirty="0"/>
              <a:t>1. PET will increase in most currently ENSO-sensitive land regions. </a:t>
            </a:r>
          </a:p>
          <a:p>
            <a:pPr>
              <a:spcBef>
                <a:spcPct val="15000"/>
              </a:spcBef>
              <a:tabLst>
                <a:tab pos="338130" algn="l"/>
              </a:tabLst>
            </a:pPr>
            <a:r>
              <a:rPr lang="en-US" sz="1400" dirty="0"/>
              <a:t>2. P: ∼35-42% of the ENSO-sensitive regions will become drier independent of ENSO phase. </a:t>
            </a:r>
          </a:p>
          <a:p>
            <a:pPr>
              <a:spcBef>
                <a:spcPct val="15000"/>
              </a:spcBef>
              <a:tabLst>
                <a:tab pos="338130" algn="l"/>
              </a:tabLst>
            </a:pPr>
            <a:r>
              <a:rPr lang="en-US" sz="1400" dirty="0"/>
              <a:t>3. Combined: Future aridity will increase in ∼70% of the regions where aridity is currently driven by ENSO variability. It reaches ∼75-78% when the radiative and physiological effects are included. </a:t>
            </a:r>
            <a:r>
              <a:rPr lang="en-US" sz="1400" dirty="0" smtClean="0"/>
              <a:t>This </a:t>
            </a:r>
            <a:r>
              <a:rPr lang="en-US" sz="1400" dirty="0"/>
              <a:t>prediction </a:t>
            </a:r>
            <a:r>
              <a:rPr lang="en-US" sz="1400" dirty="0" smtClean="0"/>
              <a:t>is </a:t>
            </a:r>
            <a:r>
              <a:rPr lang="en-US" sz="1400" dirty="0"/>
              <a:t>much weaker when total soil moisture is considered (41%), due to </a:t>
            </a:r>
            <a:r>
              <a:rPr lang="en-US" sz="1400" dirty="0" smtClean="0"/>
              <a:t>increased stomatal closure and improved </a:t>
            </a:r>
            <a:r>
              <a:rPr lang="en-US" sz="1400" dirty="0"/>
              <a:t>plant water use </a:t>
            </a:r>
            <a:r>
              <a:rPr lang="en-US" sz="1400" dirty="0" smtClean="0"/>
              <a:t>efficiency.</a:t>
            </a:r>
          </a:p>
          <a:p>
            <a:pPr>
              <a:spcBef>
                <a:spcPct val="15000"/>
              </a:spcBef>
              <a:tabLst>
                <a:tab pos="338130" algn="l"/>
              </a:tabLst>
            </a:pPr>
            <a:r>
              <a:rPr lang="en-US" sz="1400" dirty="0" smtClean="0"/>
              <a:t>4</a:t>
            </a:r>
            <a:r>
              <a:rPr lang="en-US" sz="1400" dirty="0"/>
              <a:t>. </a:t>
            </a:r>
            <a:r>
              <a:rPr lang="en-US" sz="1400" smtClean="0"/>
              <a:t>Imposing </a:t>
            </a:r>
            <a:r>
              <a:rPr lang="en-US" sz="1400" dirty="0" smtClean="0"/>
              <a:t>a </a:t>
            </a:r>
            <a:r>
              <a:rPr lang="en-US" sz="1400" dirty="0"/>
              <a:t>CO</a:t>
            </a:r>
            <a:r>
              <a:rPr lang="en-US" sz="1400" baseline="-25000" dirty="0"/>
              <a:t>2</a:t>
            </a:r>
            <a:r>
              <a:rPr lang="en-US" sz="1400" dirty="0"/>
              <a:t>-invariant </a:t>
            </a:r>
            <a:r>
              <a:rPr lang="en-US" sz="1400" dirty="0" smtClean="0"/>
              <a:t>r</a:t>
            </a:r>
            <a:r>
              <a:rPr lang="en-US" sz="1400" baseline="-25000" dirty="0" smtClean="0"/>
              <a:t>s</a:t>
            </a:r>
            <a:r>
              <a:rPr lang="en-US" sz="1400" dirty="0" smtClean="0"/>
              <a:t> </a:t>
            </a:r>
            <a:r>
              <a:rPr lang="en-US" sz="1400" dirty="0" smtClean="0"/>
              <a:t>to plants may overestimate </a:t>
            </a:r>
            <a:r>
              <a:rPr lang="en-US" sz="1400" dirty="0"/>
              <a:t>future drying in PET-derived </a:t>
            </a:r>
            <a:r>
              <a:rPr lang="en-US" sz="1400" dirty="0" smtClean="0"/>
              <a:t>indices.</a:t>
            </a:r>
            <a:endParaRPr lang="en-US" sz="1400" dirty="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-1622" y="2980927"/>
            <a:ext cx="4155330" cy="2881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69" indent="-231769">
              <a:spcBef>
                <a:spcPts val="400"/>
              </a:spcBef>
            </a:pPr>
            <a:r>
              <a:rPr lang="en-US" sz="1500" b="1" u="sng" dirty="0"/>
              <a:t>Approach</a:t>
            </a:r>
          </a:p>
          <a:p>
            <a:pPr marL="285744" indent="-285744">
              <a:spcBef>
                <a:spcPct val="15000"/>
              </a:spcBef>
              <a:buFont typeface="Arial"/>
              <a:buChar char="•"/>
            </a:pPr>
            <a:r>
              <a:rPr lang="en-US" sz="1400" dirty="0"/>
              <a:t>Use different AMIP experiments 1) to identify regions historically sensitive to ENSO; 2) To determine whether the projected future regional changes in mean aridity exceeds the range of ENSO variability.</a:t>
            </a:r>
          </a:p>
          <a:p>
            <a:pPr marL="285744" indent="-285744">
              <a:spcBef>
                <a:spcPct val="15000"/>
              </a:spcBef>
              <a:buFont typeface="Arial"/>
              <a:buChar char="•"/>
            </a:pPr>
            <a:r>
              <a:rPr lang="en-US" sz="1400" dirty="0"/>
              <a:t>Results are examined</a:t>
            </a:r>
            <a:r>
              <a:rPr lang="en-US" sz="1400" dirty="0" smtClean="0"/>
              <a:t>: 1) when </a:t>
            </a:r>
            <a:r>
              <a:rPr lang="en-US" sz="1400" dirty="0"/>
              <a:t>the future climate is driven by a patterned ocean warming (+SST); 2) when plant physiological effects and plant water use are also allowed to respond to rising CO2 (+WUE); 3) when the intensified radiative forcing from enhanced CO2 is also included (+Rad)</a:t>
            </a:r>
          </a:p>
          <a:p>
            <a:pPr marL="285744" indent="-285744">
              <a:spcBef>
                <a:spcPct val="15000"/>
              </a:spcBef>
              <a:buFont typeface="Arial"/>
              <a:buChar char="•"/>
            </a:pPr>
            <a:r>
              <a:rPr lang="en-US" sz="1400" dirty="0"/>
              <a:t>Penman-Monteith PET = </a:t>
            </a:r>
            <a:r>
              <a:rPr lang="en-US" sz="1400" dirty="0" smtClean="0"/>
              <a:t>f(Rad, T, hum, wind, </a:t>
            </a:r>
            <a:r>
              <a:rPr lang="en-US" sz="1400" b="1" dirty="0" smtClean="0"/>
              <a:t>CO</a:t>
            </a:r>
            <a:r>
              <a:rPr lang="en-US" sz="1400" b="1" baseline="-25000" dirty="0" smtClean="0"/>
              <a:t>2</a:t>
            </a:r>
            <a:r>
              <a:rPr lang="en-US" sz="1400" b="1" dirty="0" smtClean="0"/>
              <a:t>-invariant stomatal resistance r</a:t>
            </a:r>
            <a:r>
              <a:rPr lang="en-US" sz="1400" b="1" baseline="-25000" dirty="0" smtClean="0"/>
              <a:t>s</a:t>
            </a:r>
            <a:r>
              <a:rPr lang="en-US" sz="1400" dirty="0" smtClean="0"/>
              <a:t>)</a:t>
            </a:r>
            <a:endParaRPr lang="en-US" sz="1400" dirty="0"/>
          </a:p>
          <a:p>
            <a:pPr marL="285744" indent="-285744">
              <a:spcBef>
                <a:spcPct val="15000"/>
              </a:spcBef>
              <a:buFont typeface="Arial"/>
              <a:buChar char="•"/>
            </a:pPr>
            <a:endParaRPr lang="en-US" sz="14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4475405" y="2666505"/>
            <a:ext cx="1164353" cy="895186"/>
            <a:chOff x="4475408" y="2729006"/>
            <a:chExt cx="1164354" cy="895184"/>
          </a:xfrm>
        </p:grpSpPr>
        <p:sp>
          <p:nvSpPr>
            <p:cNvPr id="24" name="TextBox 23"/>
            <p:cNvSpPr txBox="1"/>
            <p:nvPr/>
          </p:nvSpPr>
          <p:spPr>
            <a:xfrm rot="16200000">
              <a:off x="4292346" y="2912068"/>
              <a:ext cx="53540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/>
                <a:t>Historical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 rot="16200000">
              <a:off x="4757887" y="2780588"/>
              <a:ext cx="26770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/>
                <a:t>+SST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 rot="16200000">
              <a:off x="4920464" y="2947929"/>
              <a:ext cx="605934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/>
                <a:t>+SST/WUE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 rot="16200000">
              <a:off x="5115902" y="3100329"/>
              <a:ext cx="878444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/>
                <a:t>+SST/WUE/Rad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047200" y="2654555"/>
            <a:ext cx="1164353" cy="895186"/>
            <a:chOff x="4475408" y="2729006"/>
            <a:chExt cx="1164354" cy="895184"/>
          </a:xfrm>
        </p:grpSpPr>
        <p:sp>
          <p:nvSpPr>
            <p:cNvPr id="35" name="TextBox 34"/>
            <p:cNvSpPr txBox="1"/>
            <p:nvPr/>
          </p:nvSpPr>
          <p:spPr>
            <a:xfrm rot="16200000">
              <a:off x="4292346" y="2912068"/>
              <a:ext cx="53540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/>
                <a:t>Historical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 rot="16200000">
              <a:off x="4757887" y="2780588"/>
              <a:ext cx="26770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/>
                <a:t>+SST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 rot="16200000">
              <a:off x="4920464" y="2947929"/>
              <a:ext cx="605934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/>
                <a:t>+SST/WUE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 rot="16200000">
              <a:off x="5115902" y="3100329"/>
              <a:ext cx="878444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/>
                <a:t>+SST/WUE/Rad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590729" y="2668700"/>
            <a:ext cx="1164353" cy="895186"/>
            <a:chOff x="4475408" y="2729006"/>
            <a:chExt cx="1164354" cy="895184"/>
          </a:xfrm>
        </p:grpSpPr>
        <p:sp>
          <p:nvSpPr>
            <p:cNvPr id="40" name="TextBox 39"/>
            <p:cNvSpPr txBox="1"/>
            <p:nvPr/>
          </p:nvSpPr>
          <p:spPr>
            <a:xfrm rot="16200000">
              <a:off x="4292346" y="2912068"/>
              <a:ext cx="53540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/>
                <a:t>Historical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 rot="16200000">
              <a:off x="4757887" y="2780588"/>
              <a:ext cx="26770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/>
                <a:t>+SST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 rot="16200000">
              <a:off x="4920464" y="2947929"/>
              <a:ext cx="605934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/>
                <a:t>+SST/WUE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 rot="16200000">
              <a:off x="5115902" y="3100329"/>
              <a:ext cx="878444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/>
                <a:t>+SST/WUE/Rad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18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401</Words>
  <Application>Microsoft Macintosh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Helvetica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 regions where projected future changes in mean aridity exceeds the range of ENSO variability</dc:title>
  <dc:creator>Celine Bonfils</dc:creator>
  <cp:lastModifiedBy>Bonfils, Celine J. W</cp:lastModifiedBy>
  <cp:revision>23</cp:revision>
  <dcterms:created xsi:type="dcterms:W3CDTF">2017-05-11T08:19:53Z</dcterms:created>
  <dcterms:modified xsi:type="dcterms:W3CDTF">2017-06-09T21:55:19Z</dcterms:modified>
</cp:coreProperties>
</file>