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5"/>
  </p:notesMasterIdLst>
  <p:handoutMasterIdLst>
    <p:handoutMasterId r:id="rId6"/>
  </p:handoutMasterIdLst>
  <p:sldIdLst>
    <p:sldId id="375" r:id="rId3"/>
    <p:sldId id="376" r:id="rId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990099"/>
    <a:srgbClr val="008000"/>
    <a:srgbClr val="FFCCCC"/>
    <a:srgbClr val="FF505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2821" autoAdjust="0"/>
    <p:restoredTop sz="88522" autoAdjust="0"/>
  </p:normalViewPr>
  <p:slideViewPr>
    <p:cSldViewPr>
      <p:cViewPr varScale="1">
        <p:scale>
          <a:sx n="168" d="100"/>
          <a:sy n="168" d="100"/>
        </p:scale>
        <p:origin x="200" y="59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49"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0"/>
            <a:ext cx="3038648" cy="462120"/>
          </a:xfrm>
          <a:prstGeom prst="rect">
            <a:avLst/>
          </a:prstGeom>
        </p:spPr>
        <p:txBody>
          <a:bodyPr vert="horz" lIns="91440" tIns="45720" rIns="91440" bIns="45720" rtlCol="0"/>
          <a:lstStyle>
            <a:lvl1pPr algn="r">
              <a:defRPr sz="1200"/>
            </a:lvl1pPr>
          </a:lstStyle>
          <a:p>
            <a:fld id="{1F0FC52E-3DE0-4D0F-8301-0C9D53841A51}" type="datetimeFigureOut">
              <a:rPr lang="en-US" smtClean="0"/>
              <a:pPr/>
              <a:t>5/14/18</a:t>
            </a:fld>
            <a:endParaRPr lang="en-US"/>
          </a:p>
        </p:txBody>
      </p:sp>
      <p:sp>
        <p:nvSpPr>
          <p:cNvPr id="4" name="Footer Placeholder 3"/>
          <p:cNvSpPr>
            <a:spLocks noGrp="1"/>
          </p:cNvSpPr>
          <p:nvPr>
            <p:ph type="ftr" sz="quarter" idx="2"/>
          </p:nvPr>
        </p:nvSpPr>
        <p:spPr>
          <a:xfrm>
            <a:off x="0" y="8772378"/>
            <a:ext cx="3038649"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772378"/>
            <a:ext cx="3038648" cy="462120"/>
          </a:xfrm>
          <a:prstGeom prst="rect">
            <a:avLst/>
          </a:prstGeom>
        </p:spPr>
        <p:txBody>
          <a:bodyPr vert="horz" lIns="91440" tIns="45720" rIns="91440" bIns="45720" rtlCol="0" anchor="b"/>
          <a:lstStyle>
            <a:lvl1pPr algn="r">
              <a:defRPr sz="1200"/>
            </a:lvl1pPr>
          </a:lstStyle>
          <a:p>
            <a:fld id="{80E448C2-0687-4275-B9E0-F547EFE71A47}" type="slidenum">
              <a:rPr lang="en-US" smtClean="0"/>
              <a:pPr/>
              <a:t>‹#›</a:t>
            </a:fld>
            <a:endParaRPr lang="en-US"/>
          </a:p>
        </p:txBody>
      </p:sp>
    </p:spTree>
    <p:extLst>
      <p:ext uri="{BB962C8B-B14F-4D97-AF65-F5344CB8AC3E}">
        <p14:creationId xmlns:p14="http://schemas.microsoft.com/office/powerpoint/2010/main" val="3504576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180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1"/>
            <a:ext cx="3037840" cy="461804"/>
          </a:xfrm>
          <a:prstGeom prst="rect">
            <a:avLst/>
          </a:prstGeom>
        </p:spPr>
        <p:txBody>
          <a:bodyPr vert="horz" lIns="92446" tIns="46223" rIns="92446" bIns="46223" rtlCol="0"/>
          <a:lstStyle>
            <a:lvl1pPr algn="r">
              <a:defRPr sz="1200"/>
            </a:lvl1pPr>
          </a:lstStyle>
          <a:p>
            <a:fld id="{7CE99966-166F-4CB6-A8BA-06A15B56D167}" type="datetimeFigureOut">
              <a:rPr lang="en-US" smtClean="0"/>
              <a:pPr/>
              <a:t>5/14/18</a:t>
            </a:fld>
            <a:endParaRPr lang="en-US"/>
          </a:p>
        </p:txBody>
      </p:sp>
      <p:sp>
        <p:nvSpPr>
          <p:cNvPr id="4" name="Slide Image Placeholder 3"/>
          <p:cNvSpPr>
            <a:spLocks noGrp="1" noRot="1" noChangeAspect="1"/>
          </p:cNvSpPr>
          <p:nvPr>
            <p:ph type="sldImg" idx="2"/>
          </p:nvPr>
        </p:nvSpPr>
        <p:spPr>
          <a:xfrm>
            <a:off x="1195388" y="692150"/>
            <a:ext cx="4621212" cy="3465513"/>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387136"/>
            <a:ext cx="5608320" cy="4156234"/>
          </a:xfrm>
          <a:prstGeom prst="rect">
            <a:avLst/>
          </a:prstGeom>
        </p:spPr>
        <p:txBody>
          <a:bodyPr vert="horz" lIns="92446" tIns="46223" rIns="92446" bIns="4622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772670"/>
            <a:ext cx="3037840" cy="461804"/>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772670"/>
            <a:ext cx="3037840" cy="461804"/>
          </a:xfrm>
          <a:prstGeom prst="rect">
            <a:avLst/>
          </a:prstGeom>
        </p:spPr>
        <p:txBody>
          <a:bodyPr vert="horz" lIns="92446" tIns="46223" rIns="92446" bIns="46223" rtlCol="0" anchor="b"/>
          <a:lstStyle>
            <a:lvl1pPr algn="r">
              <a:defRPr sz="1200"/>
            </a:lvl1pPr>
          </a:lstStyle>
          <a:p>
            <a:fld id="{6E59C07E-BA73-4694-B393-5A21F42E0FBF}" type="slidenum">
              <a:rPr lang="en-US" smtClean="0"/>
              <a:pPr/>
              <a:t>‹#›</a:t>
            </a:fld>
            <a:endParaRPr lang="en-US"/>
          </a:p>
        </p:txBody>
      </p:sp>
    </p:spTree>
    <p:extLst>
      <p:ext uri="{BB962C8B-B14F-4D97-AF65-F5344CB8AC3E}">
        <p14:creationId xmlns:p14="http://schemas.microsoft.com/office/powerpoint/2010/main" val="3349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1</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2</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a:t>Click to edit Master title style</a:t>
            </a:r>
          </a:p>
        </p:txBody>
      </p:sp>
      <p:sp>
        <p:nvSpPr>
          <p:cNvPr id="6" name="Footer Placeholder 4"/>
          <p:cNvSpPr>
            <a:spLocks noGrp="1"/>
          </p:cNvSpPr>
          <p:nvPr>
            <p:ph type="ftr" sz="quarter" idx="10"/>
          </p:nvPr>
        </p:nvSpPr>
        <p:spPr/>
        <p:txBody>
          <a:bodyPr/>
          <a:lstStyle>
            <a:lvl1pPr>
              <a:defRPr/>
            </a:lvl1pPr>
          </a:lstStyle>
          <a:p>
            <a:pPr>
              <a:defRPr/>
            </a:pPr>
            <a:r>
              <a:rPr lang="en-US"/>
              <a:t>Applied Mathematics - Landsberg</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5/14/18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01643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5/14/18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4198737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053E6-1F5D-4526-8E17-6D67AD6AE10F}"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458053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053E6-1F5D-4526-8E17-6D67AD6AE10F}"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24022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92B88B2-92F3-4A93-A1FC-ABA76BF7AB12}" type="datetimeFigureOut">
              <a:rPr lang="en-US" smtClean="0"/>
              <a:pPr/>
              <a:t>5/14/18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A8B6E-C3EC-42ED-98A3-18B8EA37CE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5B053E6-1F5D-4526-8E17-6D67AD6AE10F}"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883833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053E6-1F5D-4526-8E17-6D67AD6AE10F}"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273527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053E6-1F5D-4526-8E17-6D67AD6AE10F}" type="datetimeFigureOut">
              <a:rPr lang="en-US" smtClean="0"/>
              <a:t>5/14/18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374173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5B053E6-1F5D-4526-8E17-6D67AD6AE10F}" type="datetimeFigureOut">
              <a:rPr lang="en-US" smtClean="0"/>
              <a:t>5/14/18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60918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B053E6-1F5D-4526-8E17-6D67AD6AE10F}" type="datetimeFigureOut">
              <a:rPr lang="en-US" smtClean="0"/>
              <a:t>5/14/18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97493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B053E6-1F5D-4526-8E17-6D67AD6AE10F}" type="datetimeFigureOut">
              <a:rPr lang="en-US" smtClean="0"/>
              <a:t>5/14/18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5409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053E6-1F5D-4526-8E17-6D67AD6AE10F}" type="datetimeFigureOut">
              <a:rPr lang="en-US" smtClean="0"/>
              <a:t>5/14/18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749591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jpe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a:t>Applied Mathematics - Landsberg</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1030" name="Picture 9" descr="horizontal-logo-green-text.jpg"/>
          <p:cNvPicPr>
            <a:picLocks noChangeAspect="1"/>
          </p:cNvPicPr>
          <p:nvPr/>
        </p:nvPicPr>
        <p:blipFill>
          <a:blip r:embed="rId5"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80" r:id="rId2"/>
  </p:sldLayoutIdLst>
  <p:hf hdr="0" ft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053E6-1F5D-4526-8E17-6D67AD6AE10F}" type="datetimeFigureOut">
              <a:rPr lang="en-US" smtClean="0"/>
              <a:t>5/14/18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B0083-F30B-46F2-B7EF-12181F5E391D}" type="slidenum">
              <a:rPr lang="en-US" smtClean="0"/>
              <a:t>‹#›</a:t>
            </a:fld>
            <a:endParaRPr lang="en-US"/>
          </a:p>
        </p:txBody>
      </p:sp>
      <p:pic>
        <p:nvPicPr>
          <p:cNvPr id="7" name="Picture 9" descr="horizontal-logo-green-text.jpg"/>
          <p:cNvPicPr>
            <a:picLocks noChangeAspect="1"/>
          </p:cNvPicPr>
          <p:nvPr userDrawn="1"/>
        </p:nvPicPr>
        <p:blipFill>
          <a:blip r:embed="rId13" cstate="print"/>
          <a:srcRect/>
          <a:stretch>
            <a:fillRect/>
          </a:stretch>
        </p:blipFill>
        <p:spPr bwMode="auto">
          <a:xfrm>
            <a:off x="457200" y="6354763"/>
            <a:ext cx="2438400" cy="407987"/>
          </a:xfrm>
          <a:prstGeom prst="rect">
            <a:avLst/>
          </a:prstGeom>
          <a:noFill/>
          <a:ln w="9525">
            <a:noFill/>
            <a:miter lim="800000"/>
            <a:headEnd/>
            <a:tailEnd/>
          </a:ln>
        </p:spPr>
      </p:pic>
    </p:spTree>
    <p:extLst>
      <p:ext uri="{BB962C8B-B14F-4D97-AF65-F5344CB8AC3E}">
        <p14:creationId xmlns:p14="http://schemas.microsoft.com/office/powerpoint/2010/main" val="156860419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5400"/>
            <a:ext cx="9144000" cy="762000"/>
          </a:xfrm>
        </p:spPr>
        <p:txBody>
          <a:bodyPr>
            <a:normAutofit/>
          </a:bodyPr>
          <a:lstStyle/>
          <a:p>
            <a:r>
              <a:rPr lang="en-US" sz="1600" b="1" dirty="0">
                <a:solidFill>
                  <a:srgbClr val="006600"/>
                </a:solidFill>
                <a:latin typeface="Arial"/>
                <a:cs typeface="Arial"/>
              </a:rPr>
              <a:t>Design and results of the ice sheet model </a:t>
            </a:r>
            <a:r>
              <a:rPr lang="en-US" sz="1600" b="1" dirty="0" err="1">
                <a:solidFill>
                  <a:srgbClr val="006600"/>
                </a:solidFill>
                <a:latin typeface="Arial"/>
                <a:cs typeface="Arial"/>
              </a:rPr>
              <a:t>initialisation</a:t>
            </a:r>
            <a:r>
              <a:rPr lang="en-US" sz="1600" b="1" dirty="0">
                <a:solidFill>
                  <a:srgbClr val="006600"/>
                </a:solidFill>
                <a:latin typeface="Arial"/>
                <a:cs typeface="Arial"/>
              </a:rPr>
              <a:t> experiments </a:t>
            </a:r>
            <a:r>
              <a:rPr lang="en-US" sz="1600" b="1" dirty="0" err="1">
                <a:solidFill>
                  <a:srgbClr val="006600"/>
                </a:solidFill>
                <a:latin typeface="Arial"/>
                <a:cs typeface="Arial"/>
              </a:rPr>
              <a:t>initMIP</a:t>
            </a:r>
            <a:r>
              <a:rPr lang="en-US" sz="1600" b="1" dirty="0">
                <a:solidFill>
                  <a:srgbClr val="006600"/>
                </a:solidFill>
                <a:latin typeface="Arial"/>
                <a:cs typeface="Arial"/>
              </a:rPr>
              <a:t>-Greenland: an ISMIP6 </a:t>
            </a:r>
            <a:r>
              <a:rPr lang="en-US" sz="1600" b="1" dirty="0" err="1">
                <a:solidFill>
                  <a:srgbClr val="006600"/>
                </a:solidFill>
                <a:latin typeface="Arial"/>
                <a:cs typeface="Arial"/>
              </a:rPr>
              <a:t>intercomparison</a:t>
            </a:r>
            <a:endParaRPr lang="en-US" sz="1600" b="1" dirty="0">
              <a:solidFill>
                <a:srgbClr val="006600"/>
              </a:solidFill>
              <a:latin typeface="Arial"/>
              <a:cs typeface="Arial"/>
            </a:endParaRPr>
          </a:p>
        </p:txBody>
      </p:sp>
      <p:cxnSp>
        <p:nvCxnSpPr>
          <p:cNvPr id="14338" name="Straight Connector 8"/>
          <p:cNvCxnSpPr>
            <a:cxnSpLocks noChangeShapeType="1"/>
          </p:cNvCxnSpPr>
          <p:nvPr/>
        </p:nvCxnSpPr>
        <p:spPr bwMode="auto">
          <a:xfrm>
            <a:off x="228600" y="2819400"/>
            <a:ext cx="4051315" cy="0"/>
          </a:xfrm>
          <a:prstGeom prst="line">
            <a:avLst/>
          </a:prstGeom>
          <a:noFill/>
          <a:ln w="25400" algn="ctr">
            <a:solidFill>
              <a:srgbClr val="F9B074"/>
            </a:solidFill>
            <a:round/>
            <a:headEnd/>
            <a:tailEnd/>
          </a:ln>
        </p:spPr>
      </p:cxnSp>
      <p:cxnSp>
        <p:nvCxnSpPr>
          <p:cNvPr id="14339" name="Straight Connector 20"/>
          <p:cNvCxnSpPr>
            <a:cxnSpLocks noChangeShapeType="1"/>
          </p:cNvCxnSpPr>
          <p:nvPr/>
        </p:nvCxnSpPr>
        <p:spPr bwMode="auto">
          <a:xfrm>
            <a:off x="4279915" y="787400"/>
            <a:ext cx="0" cy="2032000"/>
          </a:xfrm>
          <a:prstGeom prst="line">
            <a:avLst/>
          </a:prstGeom>
          <a:noFill/>
          <a:ln w="25400" algn="ctr">
            <a:solidFill>
              <a:srgbClr val="F9B074"/>
            </a:solidFill>
            <a:round/>
            <a:headEnd/>
            <a:tailEnd/>
          </a:ln>
        </p:spPr>
      </p:cxnSp>
      <p:sp>
        <p:nvSpPr>
          <p:cNvPr id="14340" name="TextBox 13"/>
          <p:cNvSpPr txBox="1">
            <a:spLocks noChangeArrowheads="1"/>
          </p:cNvSpPr>
          <p:nvPr/>
        </p:nvSpPr>
        <p:spPr bwMode="auto">
          <a:xfrm>
            <a:off x="4572000" y="833103"/>
            <a:ext cx="888385" cy="369332"/>
          </a:xfrm>
          <a:prstGeom prst="rect">
            <a:avLst/>
          </a:prstGeom>
          <a:noFill/>
          <a:ln w="9525">
            <a:noFill/>
            <a:miter lim="800000"/>
            <a:headEnd/>
            <a:tailEnd/>
          </a:ln>
        </p:spPr>
        <p:txBody>
          <a:bodyPr wrap="none">
            <a:spAutoFit/>
          </a:bodyPr>
          <a:lstStyle/>
          <a:p>
            <a:pPr eaLnBrk="0" hangingPunct="0"/>
            <a:r>
              <a:rPr lang="en-US" i="1" dirty="0">
                <a:solidFill>
                  <a:srgbClr val="DA5500"/>
                </a:solidFill>
              </a:rPr>
              <a:t>Impact </a:t>
            </a:r>
          </a:p>
        </p:txBody>
      </p:sp>
      <p:sp>
        <p:nvSpPr>
          <p:cNvPr id="14341" name="TextBox 14"/>
          <p:cNvSpPr txBox="1">
            <a:spLocks noChangeArrowheads="1"/>
          </p:cNvSpPr>
          <p:nvPr/>
        </p:nvSpPr>
        <p:spPr bwMode="auto">
          <a:xfrm>
            <a:off x="228600" y="799068"/>
            <a:ext cx="1406645" cy="369332"/>
          </a:xfrm>
          <a:prstGeom prst="rect">
            <a:avLst/>
          </a:prstGeom>
          <a:noFill/>
          <a:ln w="9525">
            <a:noFill/>
            <a:miter lim="800000"/>
            <a:headEnd/>
            <a:tailEnd/>
          </a:ln>
        </p:spPr>
        <p:txBody>
          <a:bodyPr wrap="none">
            <a:spAutoFit/>
          </a:bodyPr>
          <a:lstStyle/>
          <a:p>
            <a:pPr eaLnBrk="0" hangingPunct="0"/>
            <a:r>
              <a:rPr lang="en-US" i="1" dirty="0">
                <a:solidFill>
                  <a:srgbClr val="DA5500"/>
                </a:solidFill>
              </a:rPr>
              <a:t>Objectives </a:t>
            </a:r>
          </a:p>
        </p:txBody>
      </p:sp>
      <p:sp>
        <p:nvSpPr>
          <p:cNvPr id="14342" name="Content Placeholder 5"/>
          <p:cNvSpPr>
            <a:spLocks noGrp="1"/>
          </p:cNvSpPr>
          <p:nvPr>
            <p:ph sz="half" idx="4294967295"/>
          </p:nvPr>
        </p:nvSpPr>
        <p:spPr>
          <a:xfrm>
            <a:off x="102814" y="1152213"/>
            <a:ext cx="4255287" cy="1752600"/>
          </a:xfrm>
        </p:spPr>
        <p:txBody>
          <a:bodyPr>
            <a:noAutofit/>
          </a:bodyPr>
          <a:lstStyle/>
          <a:p>
            <a:pPr lvl="0"/>
            <a:r>
              <a:rPr lang="en-US" sz="1600" dirty="0">
                <a:solidFill>
                  <a:schemeClr val="tx2"/>
                </a:solidFill>
              </a:rPr>
              <a:t>Compare, evaluate, and improve the initialization techniques used in the ice sheet modelling community </a:t>
            </a:r>
          </a:p>
          <a:p>
            <a:pPr lvl="0"/>
            <a:r>
              <a:rPr lang="en-US" sz="1600" dirty="0">
                <a:solidFill>
                  <a:schemeClr val="tx2"/>
                </a:solidFill>
              </a:rPr>
              <a:t>Estimate uncertainties of mass changes in ice sheet models</a:t>
            </a:r>
          </a:p>
        </p:txBody>
      </p:sp>
      <p:sp>
        <p:nvSpPr>
          <p:cNvPr id="18" name="TextBox 13"/>
          <p:cNvSpPr txBox="1">
            <a:spLocks noChangeArrowheads="1"/>
          </p:cNvSpPr>
          <p:nvPr/>
        </p:nvSpPr>
        <p:spPr bwMode="auto">
          <a:xfrm>
            <a:off x="152399" y="2880355"/>
            <a:ext cx="1869614" cy="369332"/>
          </a:xfrm>
          <a:prstGeom prst="rect">
            <a:avLst/>
          </a:prstGeom>
          <a:noFill/>
          <a:ln w="9525">
            <a:noFill/>
            <a:miter lim="800000"/>
            <a:headEnd/>
            <a:tailEnd/>
          </a:ln>
        </p:spPr>
        <p:txBody>
          <a:bodyPr wrap="none">
            <a:spAutoFit/>
          </a:bodyPr>
          <a:lstStyle/>
          <a:p>
            <a:pPr eaLnBrk="0" hangingPunct="0"/>
            <a:r>
              <a:rPr lang="en-US" i="1" dirty="0">
                <a:solidFill>
                  <a:srgbClr val="DA5500"/>
                </a:solidFill>
              </a:rPr>
              <a:t>Accomplishments</a:t>
            </a:r>
          </a:p>
        </p:txBody>
      </p:sp>
      <p:sp>
        <p:nvSpPr>
          <p:cNvPr id="25" name="Content Placeholder 5"/>
          <p:cNvSpPr txBox="1">
            <a:spLocks/>
          </p:cNvSpPr>
          <p:nvPr/>
        </p:nvSpPr>
        <p:spPr>
          <a:xfrm>
            <a:off x="135974" y="3292100"/>
            <a:ext cx="4143941" cy="2093745"/>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b="1" kern="1200">
                <a:solidFill>
                  <a:srgbClr val="146737"/>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0" dirty="0">
                <a:solidFill>
                  <a:schemeClr val="tx1"/>
                </a:solidFill>
              </a:rPr>
              <a:t>Ice sheet model projections are strongly influenced by the initial sate and this project identified the wide variety of methods and datasets used throughout the ice sheet modeling community</a:t>
            </a:r>
          </a:p>
          <a:p>
            <a:r>
              <a:rPr lang="en-US" sz="1600" b="0" dirty="0">
                <a:solidFill>
                  <a:schemeClr val="tx1"/>
                </a:solidFill>
              </a:rPr>
              <a:t>Identifies the initialization methods needed for the 100-200 year ice sheet projections planned for CMIP6</a:t>
            </a:r>
          </a:p>
          <a:p>
            <a:r>
              <a:rPr lang="en-US" sz="1600" b="0" dirty="0">
                <a:solidFill>
                  <a:schemeClr val="tx1"/>
                </a:solidFill>
              </a:rPr>
              <a:t>Provides community benchmark to asses new initialization methods</a:t>
            </a:r>
          </a:p>
          <a:p>
            <a:endParaRPr lang="en-US" sz="1600" b="0" dirty="0">
              <a:solidFill>
                <a:schemeClr val="tx1"/>
              </a:solidFill>
            </a:endParaRPr>
          </a:p>
        </p:txBody>
      </p:sp>
      <p:cxnSp>
        <p:nvCxnSpPr>
          <p:cNvPr id="13" name="Straight Connector 20"/>
          <p:cNvCxnSpPr>
            <a:cxnSpLocks noChangeShapeType="1"/>
          </p:cNvCxnSpPr>
          <p:nvPr/>
        </p:nvCxnSpPr>
        <p:spPr bwMode="auto">
          <a:xfrm>
            <a:off x="4280846" y="2819400"/>
            <a:ext cx="0" cy="3421412"/>
          </a:xfrm>
          <a:prstGeom prst="line">
            <a:avLst/>
          </a:prstGeom>
          <a:noFill/>
          <a:ln w="25400" algn="ctr">
            <a:solidFill>
              <a:srgbClr val="F9B074"/>
            </a:solidFill>
            <a:round/>
            <a:headEnd/>
            <a:tailEnd/>
          </a:ln>
        </p:spPr>
      </p:cxn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6361822"/>
            <a:ext cx="1571303" cy="483478"/>
          </a:xfrm>
          <a:prstGeom prst="rect">
            <a:avLst/>
          </a:prstGeom>
        </p:spPr>
      </p:pic>
      <p:sp>
        <p:nvSpPr>
          <p:cNvPr id="2" name="TextBox 1"/>
          <p:cNvSpPr txBox="1"/>
          <p:nvPr/>
        </p:nvSpPr>
        <p:spPr>
          <a:xfrm>
            <a:off x="137079" y="5448516"/>
            <a:ext cx="4587322" cy="646331"/>
          </a:xfrm>
          <a:prstGeom prst="rect">
            <a:avLst/>
          </a:prstGeom>
          <a:noFill/>
        </p:spPr>
        <p:txBody>
          <a:bodyPr wrap="square" rtlCol="0">
            <a:spAutoFit/>
          </a:bodyPr>
          <a:lstStyle/>
          <a:p>
            <a:r>
              <a:rPr lang="en-US" sz="1200" dirty="0" err="1"/>
              <a:t>Goelzer</a:t>
            </a:r>
            <a:r>
              <a:rPr lang="en-US" sz="1200" dirty="0"/>
              <a:t> et al. (2018). “Design and results of the ice sheet model </a:t>
            </a:r>
            <a:r>
              <a:rPr lang="en-US" sz="1200" dirty="0" err="1"/>
              <a:t>initialisation</a:t>
            </a:r>
            <a:r>
              <a:rPr lang="en-US" sz="1200" dirty="0"/>
              <a:t> experiments </a:t>
            </a:r>
            <a:r>
              <a:rPr lang="en-US" sz="1200" dirty="0" err="1"/>
              <a:t>initMIP</a:t>
            </a:r>
            <a:r>
              <a:rPr lang="en-US" sz="1200" dirty="0"/>
              <a:t>-Greenland: an ISMIP6 </a:t>
            </a:r>
            <a:r>
              <a:rPr lang="en-US" sz="1200" dirty="0" err="1"/>
              <a:t>intercomparison</a:t>
            </a:r>
            <a:r>
              <a:rPr lang="en-US" sz="1200" dirty="0"/>
              <a:t>.”  </a:t>
            </a:r>
            <a:r>
              <a:rPr lang="is-IS" sz="1200" dirty="0">
                <a:latin typeface="Arial" charset="0"/>
                <a:ea typeface="Arial" charset="0"/>
                <a:cs typeface="Arial" charset="0"/>
              </a:rPr>
              <a:t>DOI:</a:t>
            </a:r>
            <a:r>
              <a:rPr lang="en-US" sz="1200" dirty="0"/>
              <a:t> 10.5194/tc-12-1433-2018</a:t>
            </a:r>
            <a:endParaRPr lang="en-US" sz="1200" dirty="0">
              <a:latin typeface="Arial" charset="0"/>
              <a:ea typeface="Arial" charset="0"/>
              <a:cs typeface="Arial" charset="0"/>
            </a:endParaRPr>
          </a:p>
        </p:txBody>
      </p:sp>
      <p:sp>
        <p:nvSpPr>
          <p:cNvPr id="22" name="Content Placeholder 5"/>
          <p:cNvSpPr txBox="1">
            <a:spLocks/>
          </p:cNvSpPr>
          <p:nvPr/>
        </p:nvSpPr>
        <p:spPr bwMode="auto">
          <a:xfrm>
            <a:off x="4483738" y="1218157"/>
            <a:ext cx="4431662" cy="12675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0" dirty="0">
                <a:solidFill>
                  <a:schemeClr val="tx2"/>
                </a:solidFill>
              </a:rPr>
              <a:t>First ice sheet model </a:t>
            </a:r>
            <a:r>
              <a:rPr lang="en-US" sz="1600" b="0" dirty="0" err="1">
                <a:solidFill>
                  <a:schemeClr val="tx2"/>
                </a:solidFill>
              </a:rPr>
              <a:t>intercomparison</a:t>
            </a:r>
            <a:r>
              <a:rPr lang="en-US" sz="1600" b="0" dirty="0">
                <a:solidFill>
                  <a:schemeClr val="tx2"/>
                </a:solidFill>
              </a:rPr>
              <a:t> project that is fully integrated within CMIP</a:t>
            </a:r>
          </a:p>
          <a:p>
            <a:r>
              <a:rPr lang="en-US" sz="1600" b="0" dirty="0">
                <a:solidFill>
                  <a:schemeClr val="tx2"/>
                </a:solidFill>
              </a:rPr>
              <a:t>First comparison with no lag in applied climate forcing</a:t>
            </a:r>
          </a:p>
        </p:txBody>
      </p:sp>
      <p:sp>
        <p:nvSpPr>
          <p:cNvPr id="17" name="Rectangle 16">
            <a:extLst>
              <a:ext uri="{FF2B5EF4-FFF2-40B4-BE49-F238E27FC236}">
                <a16:creationId xmlns:a16="http://schemas.microsoft.com/office/drawing/2014/main" id="{0B1FE94B-8370-5644-ADE2-F2C47E976367}"/>
              </a:ext>
            </a:extLst>
          </p:cNvPr>
          <p:cNvSpPr/>
          <p:nvPr/>
        </p:nvSpPr>
        <p:spPr>
          <a:xfrm>
            <a:off x="4418132" y="3341398"/>
            <a:ext cx="2643591" cy="2893100"/>
          </a:xfrm>
          <a:prstGeom prst="rect">
            <a:avLst/>
          </a:prstGeom>
        </p:spPr>
        <p:txBody>
          <a:bodyPr wrap="square">
            <a:spAutoFit/>
          </a:bodyPr>
          <a:lstStyle/>
          <a:p>
            <a:r>
              <a:rPr lang="en-US" sz="1400" dirty="0"/>
              <a:t>RMSE of initial modeled ice thickness compared to  observations for all participating models. Interpretation of the diagnostics requires distinction between the different</a:t>
            </a:r>
          </a:p>
          <a:p>
            <a:r>
              <a:rPr lang="en-US" sz="1400" dirty="0"/>
              <a:t>initialization techniques, but in general, there is a large impact from the initial state on projected sea level rise of by the model. The CISM model used a spin up technique and BISICLES used a data assimilation of velocity.</a:t>
            </a:r>
          </a:p>
        </p:txBody>
      </p:sp>
      <p:pic>
        <p:nvPicPr>
          <p:cNvPr id="19" name="Picture 18">
            <a:extLst>
              <a:ext uri="{FF2B5EF4-FFF2-40B4-BE49-F238E27FC236}">
                <a16:creationId xmlns:a16="http://schemas.microsoft.com/office/drawing/2014/main" id="{EFD4F4AE-5A5F-B840-8CC0-C373283165F2}"/>
              </a:ext>
            </a:extLst>
          </p:cNvPr>
          <p:cNvPicPr>
            <a:picLocks noChangeAspect="1"/>
          </p:cNvPicPr>
          <p:nvPr/>
        </p:nvPicPr>
        <p:blipFill>
          <a:blip r:embed="rId4"/>
          <a:stretch>
            <a:fillRect/>
          </a:stretch>
        </p:blipFill>
        <p:spPr>
          <a:xfrm>
            <a:off x="6957214" y="2660509"/>
            <a:ext cx="2044228" cy="3390426"/>
          </a:xfrm>
          <a:prstGeom prst="rect">
            <a:avLst/>
          </a:prstGeom>
        </p:spPr>
      </p:pic>
      <p:pic>
        <p:nvPicPr>
          <p:cNvPr id="7" name="Picture 6">
            <a:extLst>
              <a:ext uri="{FF2B5EF4-FFF2-40B4-BE49-F238E27FC236}">
                <a16:creationId xmlns:a16="http://schemas.microsoft.com/office/drawing/2014/main" id="{7DF84C9F-F35C-A44A-9656-D55DCE95806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08078" y="2548077"/>
            <a:ext cx="1692440" cy="742794"/>
          </a:xfrm>
          <a:prstGeom prst="rect">
            <a:avLst/>
          </a:prstGeom>
        </p:spPr>
      </p:pic>
      <p:pic>
        <p:nvPicPr>
          <p:cNvPr id="6" name="Picture 5">
            <a:extLst>
              <a:ext uri="{FF2B5EF4-FFF2-40B4-BE49-F238E27FC236}">
                <a16:creationId xmlns:a16="http://schemas.microsoft.com/office/drawing/2014/main" id="{67CE3D33-69F8-7846-9DE5-B3FF97CF2A9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48000" y="6346954"/>
            <a:ext cx="1524000" cy="457200"/>
          </a:xfrm>
          <a:prstGeom prst="rect">
            <a:avLst/>
          </a:prstGeom>
        </p:spPr>
      </p:pic>
      <p:sp>
        <p:nvSpPr>
          <p:cNvPr id="8" name="TextBox 7">
            <a:extLst>
              <a:ext uri="{FF2B5EF4-FFF2-40B4-BE49-F238E27FC236}">
                <a16:creationId xmlns:a16="http://schemas.microsoft.com/office/drawing/2014/main" id="{9FF8D226-08A6-914C-9645-C08D7CD627B9}"/>
              </a:ext>
            </a:extLst>
          </p:cNvPr>
          <p:cNvSpPr txBox="1"/>
          <p:nvPr/>
        </p:nvSpPr>
        <p:spPr>
          <a:xfrm>
            <a:off x="4724400" y="6374148"/>
            <a:ext cx="2172261" cy="276999"/>
          </a:xfrm>
          <a:prstGeom prst="rect">
            <a:avLst/>
          </a:prstGeom>
          <a:noFill/>
        </p:spPr>
        <p:txBody>
          <a:bodyPr wrap="none" rtlCol="0">
            <a:spAutoFit/>
          </a:bodyPr>
          <a:lstStyle/>
          <a:p>
            <a:r>
              <a:rPr lang="en-US" sz="1200" dirty="0"/>
              <a:t>Funded by </a:t>
            </a:r>
            <a:r>
              <a:rPr lang="en-US" sz="1200" dirty="0" err="1"/>
              <a:t>ProSPect</a:t>
            </a:r>
            <a:r>
              <a:rPr lang="en-US" sz="1200" dirty="0"/>
              <a:t> BER </a:t>
            </a:r>
            <a:r>
              <a:rPr lang="en-US" sz="1200" dirty="0" err="1"/>
              <a:t>SciDAC</a:t>
            </a:r>
            <a:endParaRPr lang="en-US" sz="1200" dirty="0"/>
          </a:p>
        </p:txBody>
      </p:sp>
      <p:cxnSp>
        <p:nvCxnSpPr>
          <p:cNvPr id="23" name="Straight Connector 8">
            <a:extLst>
              <a:ext uri="{FF2B5EF4-FFF2-40B4-BE49-F238E27FC236}">
                <a16:creationId xmlns:a16="http://schemas.microsoft.com/office/drawing/2014/main" id="{9F68DD64-B7EF-9E4A-AC8D-EF39A4112262}"/>
              </a:ext>
            </a:extLst>
          </p:cNvPr>
          <p:cNvCxnSpPr>
            <a:cxnSpLocks noChangeShapeType="1"/>
          </p:cNvCxnSpPr>
          <p:nvPr/>
        </p:nvCxnSpPr>
        <p:spPr bwMode="auto">
          <a:xfrm>
            <a:off x="4279915" y="2438400"/>
            <a:ext cx="4635485" cy="0"/>
          </a:xfrm>
          <a:prstGeom prst="line">
            <a:avLst/>
          </a:prstGeom>
          <a:noFill/>
          <a:ln w="25400" algn="ctr">
            <a:solidFill>
              <a:srgbClr val="F9B074"/>
            </a:solidFill>
            <a:round/>
            <a:headEnd/>
            <a:tailEnd/>
          </a:ln>
        </p:spPr>
      </p:cxnSp>
    </p:spTree>
    <p:extLst>
      <p:ext uri="{BB962C8B-B14F-4D97-AF65-F5344CB8AC3E}">
        <p14:creationId xmlns:p14="http://schemas.microsoft.com/office/powerpoint/2010/main" val="22707073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Box 14"/>
          <p:cNvSpPr txBox="1">
            <a:spLocks noChangeArrowheads="1"/>
          </p:cNvSpPr>
          <p:nvPr/>
        </p:nvSpPr>
        <p:spPr bwMode="auto">
          <a:xfrm>
            <a:off x="304800" y="838200"/>
            <a:ext cx="1130438" cy="369332"/>
          </a:xfrm>
          <a:prstGeom prst="rect">
            <a:avLst/>
          </a:prstGeom>
          <a:noFill/>
          <a:ln w="9525">
            <a:noFill/>
            <a:miter lim="800000"/>
            <a:headEnd/>
            <a:tailEnd/>
          </a:ln>
        </p:spPr>
        <p:txBody>
          <a:bodyPr wrap="none">
            <a:spAutoFit/>
          </a:bodyPr>
          <a:lstStyle/>
          <a:p>
            <a:pPr eaLnBrk="0" hangingPunct="0"/>
            <a:r>
              <a:rPr lang="en-US" i="1" dirty="0">
                <a:solidFill>
                  <a:srgbClr val="DA5500"/>
                </a:solidFill>
              </a:rPr>
              <a:t>Summary </a:t>
            </a:r>
          </a:p>
        </p:txBody>
      </p: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6361822"/>
            <a:ext cx="1571303" cy="483478"/>
          </a:xfrm>
          <a:prstGeom prst="rect">
            <a:avLst/>
          </a:prstGeom>
        </p:spPr>
      </p:pic>
      <p:sp>
        <p:nvSpPr>
          <p:cNvPr id="2" name="TextBox 1"/>
          <p:cNvSpPr txBox="1"/>
          <p:nvPr/>
        </p:nvSpPr>
        <p:spPr>
          <a:xfrm>
            <a:off x="224882" y="4761051"/>
            <a:ext cx="8810303" cy="1323439"/>
          </a:xfrm>
          <a:prstGeom prst="rect">
            <a:avLst/>
          </a:prstGeom>
          <a:noFill/>
        </p:spPr>
        <p:txBody>
          <a:bodyPr wrap="square" rtlCol="0">
            <a:spAutoFit/>
          </a:bodyPr>
          <a:lstStyle/>
          <a:p>
            <a:r>
              <a:rPr lang="en-US" sz="1200" dirty="0" err="1">
                <a:latin typeface="Arial" charset="0"/>
                <a:ea typeface="Arial" charset="0"/>
                <a:cs typeface="Arial" charset="0"/>
              </a:rPr>
              <a:t>Goelzer</a:t>
            </a:r>
            <a:r>
              <a:rPr lang="en-US" sz="1200" dirty="0">
                <a:latin typeface="Arial" charset="0"/>
                <a:ea typeface="Arial" charset="0"/>
                <a:cs typeface="Arial" charset="0"/>
              </a:rPr>
              <a:t>, H., </a:t>
            </a:r>
            <a:r>
              <a:rPr lang="en-US" sz="1200" dirty="0" err="1">
                <a:latin typeface="Arial" charset="0"/>
                <a:ea typeface="Arial" charset="0"/>
                <a:cs typeface="Arial" charset="0"/>
              </a:rPr>
              <a:t>Nowicki</a:t>
            </a:r>
            <a:r>
              <a:rPr lang="en-US" sz="1200" dirty="0">
                <a:latin typeface="Arial" charset="0"/>
                <a:ea typeface="Arial" charset="0"/>
                <a:cs typeface="Arial" charset="0"/>
              </a:rPr>
              <a:t>, S., Edwards, T., Beckley, M., Abe-</a:t>
            </a:r>
            <a:r>
              <a:rPr lang="en-US" sz="1200" dirty="0" err="1">
                <a:latin typeface="Arial" charset="0"/>
                <a:ea typeface="Arial" charset="0"/>
                <a:cs typeface="Arial" charset="0"/>
              </a:rPr>
              <a:t>Ouchi</a:t>
            </a:r>
            <a:r>
              <a:rPr lang="en-US" sz="1200" dirty="0">
                <a:latin typeface="Arial" charset="0"/>
                <a:ea typeface="Arial" charset="0"/>
                <a:cs typeface="Arial" charset="0"/>
              </a:rPr>
              <a:t>, A., </a:t>
            </a:r>
            <a:r>
              <a:rPr lang="en-US" sz="1200" dirty="0" err="1">
                <a:latin typeface="Arial" charset="0"/>
                <a:ea typeface="Arial" charset="0"/>
                <a:cs typeface="Arial" charset="0"/>
              </a:rPr>
              <a:t>Aschwanden</a:t>
            </a:r>
            <a:r>
              <a:rPr lang="en-US" sz="1200" dirty="0">
                <a:latin typeface="Arial" charset="0"/>
                <a:ea typeface="Arial" charset="0"/>
                <a:cs typeface="Arial" charset="0"/>
              </a:rPr>
              <a:t>, A., </a:t>
            </a:r>
            <a:r>
              <a:rPr lang="en-US" sz="1200" dirty="0" err="1">
                <a:latin typeface="Arial" charset="0"/>
                <a:ea typeface="Arial" charset="0"/>
                <a:cs typeface="Arial" charset="0"/>
              </a:rPr>
              <a:t>Calov</a:t>
            </a:r>
            <a:r>
              <a:rPr lang="en-US" sz="1200" dirty="0">
                <a:latin typeface="Arial" charset="0"/>
                <a:ea typeface="Arial" charset="0"/>
                <a:cs typeface="Arial" charset="0"/>
              </a:rPr>
              <a:t>, R., </a:t>
            </a:r>
            <a:r>
              <a:rPr lang="en-US" sz="1200" dirty="0" err="1">
                <a:latin typeface="Arial" charset="0"/>
                <a:ea typeface="Arial" charset="0"/>
                <a:cs typeface="Arial" charset="0"/>
              </a:rPr>
              <a:t>Gagliardini</a:t>
            </a:r>
            <a:r>
              <a:rPr lang="en-US" sz="1200" dirty="0">
                <a:latin typeface="Arial" charset="0"/>
                <a:ea typeface="Arial" charset="0"/>
                <a:cs typeface="Arial" charset="0"/>
              </a:rPr>
              <a:t>, O., Gillet-</a:t>
            </a:r>
            <a:r>
              <a:rPr lang="en-US" sz="1200" dirty="0" err="1">
                <a:latin typeface="Arial" charset="0"/>
                <a:ea typeface="Arial" charset="0"/>
                <a:cs typeface="Arial" charset="0"/>
              </a:rPr>
              <a:t>Chaulet</a:t>
            </a:r>
            <a:r>
              <a:rPr lang="en-US" sz="1200" dirty="0">
                <a:latin typeface="Arial" charset="0"/>
                <a:ea typeface="Arial" charset="0"/>
                <a:cs typeface="Arial" charset="0"/>
              </a:rPr>
              <a:t>, F., </a:t>
            </a:r>
            <a:r>
              <a:rPr lang="en-US" sz="1200" dirty="0" err="1">
                <a:latin typeface="Arial" charset="0"/>
                <a:ea typeface="Arial" charset="0"/>
                <a:cs typeface="Arial" charset="0"/>
              </a:rPr>
              <a:t>Golledge</a:t>
            </a:r>
            <a:r>
              <a:rPr lang="en-US" sz="1200" dirty="0">
                <a:latin typeface="Arial" charset="0"/>
                <a:ea typeface="Arial" charset="0"/>
                <a:cs typeface="Arial" charset="0"/>
              </a:rPr>
              <a:t>, N. R., Gregory, J., </a:t>
            </a:r>
            <a:r>
              <a:rPr lang="en-US" sz="1200" dirty="0" err="1">
                <a:latin typeface="Arial" charset="0"/>
                <a:ea typeface="Arial" charset="0"/>
                <a:cs typeface="Arial" charset="0"/>
              </a:rPr>
              <a:t>Greve</a:t>
            </a:r>
            <a:r>
              <a:rPr lang="en-US" sz="1200" dirty="0">
                <a:latin typeface="Arial" charset="0"/>
                <a:ea typeface="Arial" charset="0"/>
                <a:cs typeface="Arial" charset="0"/>
              </a:rPr>
              <a:t>, R., Humbert, A., </a:t>
            </a:r>
            <a:r>
              <a:rPr lang="en-US" sz="1200" dirty="0" err="1">
                <a:latin typeface="Arial" charset="0"/>
                <a:ea typeface="Arial" charset="0"/>
                <a:cs typeface="Arial" charset="0"/>
              </a:rPr>
              <a:t>Huybrechts</a:t>
            </a:r>
            <a:r>
              <a:rPr lang="en-US" sz="1200" dirty="0">
                <a:latin typeface="Arial" charset="0"/>
                <a:ea typeface="Arial" charset="0"/>
                <a:cs typeface="Arial" charset="0"/>
              </a:rPr>
              <a:t>, P., </a:t>
            </a:r>
            <a:r>
              <a:rPr lang="en-US" sz="1200" b="1" dirty="0">
                <a:latin typeface="Arial" charset="0"/>
                <a:ea typeface="Arial" charset="0"/>
                <a:cs typeface="Arial" charset="0"/>
              </a:rPr>
              <a:t>Kennedy, J. H., </a:t>
            </a:r>
            <a:r>
              <a:rPr lang="en-US" sz="1200" dirty="0" err="1">
                <a:latin typeface="Arial" charset="0"/>
                <a:ea typeface="Arial" charset="0"/>
                <a:cs typeface="Arial" charset="0"/>
              </a:rPr>
              <a:t>Larour</a:t>
            </a:r>
            <a:r>
              <a:rPr lang="en-US" sz="1200" dirty="0">
                <a:latin typeface="Arial" charset="0"/>
                <a:ea typeface="Arial" charset="0"/>
                <a:cs typeface="Arial" charset="0"/>
              </a:rPr>
              <a:t>, E., Lipscomb, W. H., Le </a:t>
            </a:r>
            <a:r>
              <a:rPr lang="en-US" sz="1200" dirty="0" err="1">
                <a:latin typeface="Arial" charset="0"/>
                <a:ea typeface="Arial" charset="0"/>
                <a:cs typeface="Arial" charset="0"/>
              </a:rPr>
              <a:t>clec'h</a:t>
            </a:r>
            <a:r>
              <a:rPr lang="en-US" sz="1200" dirty="0">
                <a:latin typeface="Arial" charset="0"/>
                <a:ea typeface="Arial" charset="0"/>
                <a:cs typeface="Arial" charset="0"/>
              </a:rPr>
              <a:t>, S., Lee, V., </a:t>
            </a:r>
            <a:r>
              <a:rPr lang="en-US" sz="1200" dirty="0" err="1">
                <a:latin typeface="Arial" charset="0"/>
                <a:ea typeface="Arial" charset="0"/>
                <a:cs typeface="Arial" charset="0"/>
              </a:rPr>
              <a:t>Morlighem</a:t>
            </a:r>
            <a:r>
              <a:rPr lang="en-US" sz="1200" dirty="0">
                <a:latin typeface="Arial" charset="0"/>
                <a:ea typeface="Arial" charset="0"/>
                <a:cs typeface="Arial" charset="0"/>
              </a:rPr>
              <a:t>, M., </a:t>
            </a:r>
            <a:r>
              <a:rPr lang="en-US" sz="1200" dirty="0" err="1">
                <a:latin typeface="Arial" charset="0"/>
                <a:ea typeface="Arial" charset="0"/>
                <a:cs typeface="Arial" charset="0"/>
              </a:rPr>
              <a:t>Pattyn</a:t>
            </a:r>
            <a:r>
              <a:rPr lang="en-US" sz="1200" dirty="0">
                <a:latin typeface="Arial" charset="0"/>
                <a:ea typeface="Arial" charset="0"/>
                <a:cs typeface="Arial" charset="0"/>
              </a:rPr>
              <a:t>, F., Payne, A. J., </a:t>
            </a:r>
            <a:r>
              <a:rPr lang="en-US" sz="1200" dirty="0" err="1">
                <a:latin typeface="Arial" charset="0"/>
                <a:ea typeface="Arial" charset="0"/>
                <a:cs typeface="Arial" charset="0"/>
              </a:rPr>
              <a:t>Rodehacke</a:t>
            </a:r>
            <a:r>
              <a:rPr lang="en-US" sz="1200" dirty="0">
                <a:latin typeface="Arial" charset="0"/>
                <a:ea typeface="Arial" charset="0"/>
                <a:cs typeface="Arial" charset="0"/>
              </a:rPr>
              <a:t>, C., </a:t>
            </a:r>
            <a:r>
              <a:rPr lang="en-US" sz="1200" dirty="0" err="1">
                <a:latin typeface="Arial" charset="0"/>
                <a:ea typeface="Arial" charset="0"/>
                <a:cs typeface="Arial" charset="0"/>
              </a:rPr>
              <a:t>Rckamp</a:t>
            </a:r>
            <a:r>
              <a:rPr lang="en-US" sz="1200" dirty="0">
                <a:latin typeface="Arial" charset="0"/>
                <a:ea typeface="Arial" charset="0"/>
                <a:cs typeface="Arial" charset="0"/>
              </a:rPr>
              <a:t>, M., Saito, F., Schlegel, N., </a:t>
            </a:r>
            <a:r>
              <a:rPr lang="en-US" sz="1200" dirty="0" err="1">
                <a:latin typeface="Arial" charset="0"/>
                <a:ea typeface="Arial" charset="0"/>
                <a:cs typeface="Arial" charset="0"/>
              </a:rPr>
              <a:t>Seroussi</a:t>
            </a:r>
            <a:r>
              <a:rPr lang="en-US" sz="1200" dirty="0">
                <a:latin typeface="Arial" charset="0"/>
                <a:ea typeface="Arial" charset="0"/>
                <a:cs typeface="Arial" charset="0"/>
              </a:rPr>
              <a:t>, H., Shepherd, A., Sun, S., van de </a:t>
            </a:r>
            <a:r>
              <a:rPr lang="en-US" sz="1200" dirty="0" err="1">
                <a:latin typeface="Arial" charset="0"/>
                <a:ea typeface="Arial" charset="0"/>
                <a:cs typeface="Arial" charset="0"/>
              </a:rPr>
              <a:t>Wal</a:t>
            </a:r>
            <a:r>
              <a:rPr lang="en-US" sz="1200" dirty="0">
                <a:latin typeface="Arial" charset="0"/>
                <a:ea typeface="Arial" charset="0"/>
                <a:cs typeface="Arial" charset="0"/>
              </a:rPr>
              <a:t>, R., and </a:t>
            </a:r>
            <a:r>
              <a:rPr lang="en-US" sz="1200" dirty="0" err="1">
                <a:latin typeface="Arial" charset="0"/>
                <a:ea typeface="Arial" charset="0"/>
                <a:cs typeface="Arial" charset="0"/>
              </a:rPr>
              <a:t>Ziemen</a:t>
            </a:r>
            <a:r>
              <a:rPr lang="en-US" sz="1200" dirty="0">
                <a:latin typeface="Arial" charset="0"/>
                <a:ea typeface="Arial" charset="0"/>
                <a:cs typeface="Arial" charset="0"/>
              </a:rPr>
              <a:t>, F. A.: Design and results of the ice sheet model </a:t>
            </a:r>
            <a:r>
              <a:rPr lang="en-US" sz="1200" dirty="0" err="1">
                <a:latin typeface="Arial" charset="0"/>
                <a:ea typeface="Arial" charset="0"/>
                <a:cs typeface="Arial" charset="0"/>
              </a:rPr>
              <a:t>initialisation</a:t>
            </a:r>
            <a:r>
              <a:rPr lang="en-US" sz="1200" dirty="0">
                <a:latin typeface="Arial" charset="0"/>
                <a:ea typeface="Arial" charset="0"/>
                <a:cs typeface="Arial" charset="0"/>
              </a:rPr>
              <a:t> experiments </a:t>
            </a:r>
            <a:r>
              <a:rPr lang="en-US" sz="1200" dirty="0" err="1">
                <a:latin typeface="Arial" charset="0"/>
                <a:ea typeface="Arial" charset="0"/>
                <a:cs typeface="Arial" charset="0"/>
              </a:rPr>
              <a:t>initMIP</a:t>
            </a:r>
            <a:r>
              <a:rPr lang="en-US" sz="1200" dirty="0">
                <a:latin typeface="Arial" charset="0"/>
                <a:ea typeface="Arial" charset="0"/>
                <a:cs typeface="Arial" charset="0"/>
              </a:rPr>
              <a:t>-Greenland: an ISMIP6 </a:t>
            </a:r>
            <a:r>
              <a:rPr lang="en-US" sz="1200" dirty="0" err="1">
                <a:latin typeface="Arial" charset="0"/>
                <a:ea typeface="Arial" charset="0"/>
                <a:cs typeface="Arial" charset="0"/>
              </a:rPr>
              <a:t>intercomparison</a:t>
            </a:r>
            <a:r>
              <a:rPr lang="en-US" sz="1200" dirty="0">
                <a:latin typeface="Arial" charset="0"/>
                <a:ea typeface="Arial" charset="0"/>
                <a:cs typeface="Arial" charset="0"/>
              </a:rPr>
              <a:t>, The Cryosphere, 12, 1433-1460, 2018. </a:t>
            </a:r>
            <a:br>
              <a:rPr lang="en-US" sz="1200" dirty="0">
                <a:latin typeface="Arial" charset="0"/>
                <a:ea typeface="Arial" charset="0"/>
                <a:cs typeface="Arial" charset="0"/>
              </a:rPr>
            </a:br>
            <a:r>
              <a:rPr lang="en-US" sz="800" dirty="0">
                <a:latin typeface="Arial" charset="0"/>
                <a:ea typeface="Arial" charset="0"/>
                <a:cs typeface="Arial" charset="0"/>
              </a:rPr>
              <a:t> </a:t>
            </a:r>
            <a:br>
              <a:rPr lang="en-US" sz="1200" dirty="0">
                <a:latin typeface="Arial" charset="0"/>
                <a:ea typeface="Arial" charset="0"/>
                <a:cs typeface="Arial" charset="0"/>
              </a:rPr>
            </a:br>
            <a:r>
              <a:rPr lang="en-US" sz="1200" b="1" dirty="0">
                <a:latin typeface="Arial" charset="0"/>
                <a:ea typeface="Arial" charset="0"/>
                <a:cs typeface="Arial" charset="0"/>
              </a:rPr>
              <a:t>DOI: </a:t>
            </a:r>
            <a:r>
              <a:rPr lang="en-US" sz="1200" dirty="0">
                <a:latin typeface="Arial" charset="0"/>
                <a:ea typeface="Arial" charset="0"/>
                <a:cs typeface="Arial" charset="0"/>
              </a:rPr>
              <a:t>10.5194/tc-12-1433-2018</a:t>
            </a:r>
          </a:p>
        </p:txBody>
      </p:sp>
      <p:sp>
        <p:nvSpPr>
          <p:cNvPr id="10" name="TextBox 9"/>
          <p:cNvSpPr txBox="1"/>
          <p:nvPr/>
        </p:nvSpPr>
        <p:spPr>
          <a:xfrm>
            <a:off x="228599" y="1369115"/>
            <a:ext cx="8610600" cy="3193182"/>
          </a:xfrm>
          <a:prstGeom prst="rect">
            <a:avLst/>
          </a:prstGeom>
          <a:noFill/>
        </p:spPr>
        <p:txBody>
          <a:bodyPr wrap="square" rtlCol="0">
            <a:spAutoFit/>
          </a:bodyPr>
          <a:lstStyle/>
          <a:p>
            <a:r>
              <a:rPr lang="en-US" sz="1550" dirty="0">
                <a:latin typeface="Arial" charset="0"/>
                <a:ea typeface="Arial" charset="0"/>
                <a:cs typeface="Arial" charset="0"/>
              </a:rPr>
              <a:t>Large scale Greenland ice sheet projections of sea level, such as those run during the ice2sea and </a:t>
            </a:r>
            <a:r>
              <a:rPr lang="en-US" sz="1550" dirty="0" err="1">
                <a:latin typeface="Arial" charset="0"/>
                <a:ea typeface="Arial" charset="0"/>
                <a:cs typeface="Arial" charset="0"/>
              </a:rPr>
              <a:t>SeaRISE</a:t>
            </a:r>
            <a:r>
              <a:rPr lang="en-US" sz="1550" dirty="0">
                <a:latin typeface="Arial" charset="0"/>
                <a:ea typeface="Arial" charset="0"/>
                <a:cs typeface="Arial" charset="0"/>
              </a:rPr>
              <a:t> initiatives, have shown that the initial state of the Greenland ice sheet used in the model has a large effect on the projected sea level rise, leading to a large uncertainties. The </a:t>
            </a:r>
            <a:r>
              <a:rPr lang="en-US" sz="1550" dirty="0" err="1">
                <a:latin typeface="Arial" charset="0"/>
                <a:ea typeface="Arial" charset="0"/>
                <a:cs typeface="Arial" charset="0"/>
              </a:rPr>
              <a:t>initMIP</a:t>
            </a:r>
            <a:r>
              <a:rPr lang="en-US" sz="1550" dirty="0">
                <a:latin typeface="Arial" charset="0"/>
                <a:ea typeface="Arial" charset="0"/>
                <a:cs typeface="Arial" charset="0"/>
              </a:rPr>
              <a:t>-Greenland </a:t>
            </a:r>
            <a:r>
              <a:rPr lang="en-US" sz="1550" dirty="0" err="1">
                <a:latin typeface="Arial" charset="0"/>
                <a:ea typeface="Arial" charset="0"/>
                <a:cs typeface="Arial" charset="0"/>
              </a:rPr>
              <a:t>intercomparison</a:t>
            </a:r>
            <a:r>
              <a:rPr lang="en-US" sz="1550" dirty="0">
                <a:latin typeface="Arial" charset="0"/>
                <a:ea typeface="Arial" charset="0"/>
                <a:cs typeface="Arial" charset="0"/>
              </a:rPr>
              <a:t> exercises allow ice sheet modelers to compare, evaluate and improve their initialization techniques and estimate their associated uncertainties. Two experiments were performed by each modeling group: (1) produce an initial present-day state of the Greenland ice sheet and (2) simulate the response of this initial state in two idealized forward experiments. The forward experiments allow modelers to evaluate the model drift and response to a large perturbation. Though this effort, the initialization methods and datasets have been identified that will be needed for the 100-200 year projections planned for CMIP6. A freely available benchmark dataset has also been generated to help modelers evaluate and improve future initialization methods.</a:t>
            </a:r>
          </a:p>
          <a:p>
            <a:endParaRPr lang="en-US" sz="1550" dirty="0">
              <a:latin typeface="Arial" charset="0"/>
              <a:ea typeface="Arial" charset="0"/>
              <a:cs typeface="Arial" charset="0"/>
            </a:endParaRPr>
          </a:p>
        </p:txBody>
      </p:sp>
      <p:sp>
        <p:nvSpPr>
          <p:cNvPr id="11" name="Title 1"/>
          <p:cNvSpPr txBox="1">
            <a:spLocks/>
          </p:cNvSpPr>
          <p:nvPr/>
        </p:nvSpPr>
        <p:spPr bwMode="auto">
          <a:xfrm>
            <a:off x="61751" y="0"/>
            <a:ext cx="9144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a:lstStyle>
          <a:p>
            <a:r>
              <a:rPr lang="en-US" sz="1600" b="1" dirty="0" err="1">
                <a:solidFill>
                  <a:srgbClr val="006600"/>
                </a:solidFill>
                <a:latin typeface="Arial"/>
                <a:cs typeface="Arial"/>
              </a:rPr>
              <a:t>LIVVkit</a:t>
            </a:r>
            <a:r>
              <a:rPr lang="en-US" sz="1600" b="1" dirty="0">
                <a:solidFill>
                  <a:srgbClr val="006600"/>
                </a:solidFill>
                <a:latin typeface="Arial"/>
                <a:cs typeface="Arial"/>
              </a:rPr>
              <a:t>: An extensible, python-based, land ice verification and validation toolkit </a:t>
            </a:r>
            <a:br>
              <a:rPr lang="en-US" sz="1600" b="1" dirty="0">
                <a:solidFill>
                  <a:srgbClr val="006600"/>
                </a:solidFill>
                <a:latin typeface="Arial"/>
                <a:cs typeface="Arial"/>
              </a:rPr>
            </a:br>
            <a:r>
              <a:rPr lang="en-US" sz="1600" b="1" dirty="0">
                <a:solidFill>
                  <a:srgbClr val="006600"/>
                </a:solidFill>
                <a:latin typeface="Arial"/>
                <a:cs typeface="Arial"/>
              </a:rPr>
              <a:t>for ice sheet models</a:t>
            </a:r>
          </a:p>
        </p:txBody>
      </p:sp>
    </p:spTree>
    <p:extLst>
      <p:ext uri="{BB962C8B-B14F-4D97-AF65-F5344CB8AC3E}">
        <p14:creationId xmlns:p14="http://schemas.microsoft.com/office/powerpoint/2010/main" val="4245284134"/>
      </p:ext>
    </p:extLst>
  </p:cSld>
  <p:clrMapOvr>
    <a:masterClrMapping/>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5912</TotalTime>
  <Words>571</Words>
  <Application>Microsoft Macintosh PowerPoint</Application>
  <PresentationFormat>On-screen Show (4:3)</PresentationFormat>
  <Paragraphs>21</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1_Office Theme</vt:lpstr>
      <vt:lpstr>Custom Design</vt:lpstr>
      <vt:lpstr>Design and results of the ice sheet model initialisation experiments initMIP-Greenland: an ISMIP6 intercomparison</vt:lpstr>
      <vt:lpstr>PowerPoint Presentation</vt:lpstr>
    </vt:vector>
  </TitlesOfParts>
  <Company>US Department of Energy (SC)</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Budget Template</dc:title>
  <dc:creator>helpdesk</dc:creator>
  <cp:lastModifiedBy>Microsoft Office User</cp:lastModifiedBy>
  <cp:revision>556</cp:revision>
  <cp:lastPrinted>2013-07-17T20:47:32Z</cp:lastPrinted>
  <dcterms:created xsi:type="dcterms:W3CDTF">2011-04-04T14:41:56Z</dcterms:created>
  <dcterms:modified xsi:type="dcterms:W3CDTF">2018-05-14T15:50:32Z</dcterms:modified>
</cp:coreProperties>
</file>