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CC"/>
    <a:srgbClr val="C7D3D4"/>
    <a:srgbClr val="D6E8E5"/>
    <a:srgbClr val="F8971F"/>
    <a:srgbClr val="006566"/>
    <a:srgbClr val="27A7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68"/>
    <p:restoredTop sz="94674"/>
  </p:normalViewPr>
  <p:slideViewPr>
    <p:cSldViewPr>
      <p:cViewPr varScale="1">
        <p:scale>
          <a:sx n="99" d="100"/>
          <a:sy n="99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71172"/>
            <a:ext cx="9067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Arctic sea </a:t>
            </a:r>
            <a:r>
              <a:rPr lang="en-US" sz="2400" b="1" dirty="0"/>
              <a:t>ice loss amplifies </a:t>
            </a:r>
            <a:r>
              <a:rPr lang="en-US" sz="2400" b="1" dirty="0" smtClean="0"/>
              <a:t>decadal </a:t>
            </a:r>
            <a:r>
              <a:rPr lang="en-US" sz="2400" b="1" dirty="0"/>
              <a:t>CO</a:t>
            </a:r>
            <a:r>
              <a:rPr lang="en-US" sz="2400" b="1" baseline="-25000" dirty="0"/>
              <a:t>2</a:t>
            </a:r>
            <a:r>
              <a:rPr lang="en-US" sz="2400" b="1" dirty="0"/>
              <a:t> </a:t>
            </a:r>
            <a:r>
              <a:rPr lang="en-US" sz="2400" b="1" dirty="0" smtClean="0"/>
              <a:t>increase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What did we find and why does it matter?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1" y="6096000"/>
            <a:ext cx="8610599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/>
              <a:t>Reference: </a:t>
            </a:r>
            <a:r>
              <a:rPr lang="en-GB" sz="1000" b="1" dirty="0" smtClean="0"/>
              <a:t>5. </a:t>
            </a:r>
            <a:r>
              <a:rPr lang="en-GB" sz="1000" dirty="0" smtClean="0"/>
              <a:t> Ouyang </a:t>
            </a:r>
            <a:r>
              <a:rPr lang="en-GB" sz="1000" dirty="0"/>
              <a:t>Z., D. Qi, L. Chen, T. Takahashi, W. </a:t>
            </a:r>
            <a:r>
              <a:rPr lang="en-GB" sz="1000" dirty="0" err="1"/>
              <a:t>Zhong</a:t>
            </a:r>
            <a:r>
              <a:rPr lang="en-GB" sz="1000" dirty="0"/>
              <a:t>, M.D. </a:t>
            </a:r>
            <a:r>
              <a:rPr lang="en-GB" sz="1000" dirty="0" err="1"/>
              <a:t>DeGrandpre</a:t>
            </a:r>
            <a:r>
              <a:rPr lang="en-GB" sz="1000" dirty="0"/>
              <a:t>, B. Chen, Z. Gao, S. Nishino, A. Murata, </a:t>
            </a:r>
            <a:r>
              <a:rPr lang="en-GB" sz="1000" dirty="0" err="1"/>
              <a:t>Heng</a:t>
            </a:r>
            <a:r>
              <a:rPr lang="en-GB" sz="1000" dirty="0"/>
              <a:t> Sun, L.L. Robbins, </a:t>
            </a:r>
            <a:r>
              <a:rPr lang="en-GB" sz="1000" b="1" dirty="0"/>
              <a:t>M. Jin</a:t>
            </a:r>
            <a:r>
              <a:rPr lang="en-GB" sz="1000" dirty="0"/>
              <a:t>, W. Cai, (2020), Sea ice loss amplifies summer-time decadal CO2 increase in the western Arctic Ocean. </a:t>
            </a:r>
            <a:r>
              <a:rPr lang="en-GB" sz="1000" i="1" dirty="0"/>
              <a:t>Nature Climate Change</a:t>
            </a:r>
            <a:r>
              <a:rPr lang="en-GB" sz="1000" dirty="0"/>
              <a:t>, 10, 678-684, https://doi.org/10.1038/s41558-020-0784-2.</a:t>
            </a:r>
            <a:endParaRPr lang="en-US" sz="1000" i="1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45A9BA03-C8CC-3947-B4CB-6F10110094B3}"/>
              </a:ext>
            </a:extLst>
          </p:cNvPr>
          <p:cNvGrpSpPr/>
          <p:nvPr/>
        </p:nvGrpSpPr>
        <p:grpSpPr>
          <a:xfrm>
            <a:off x="0" y="3491946"/>
            <a:ext cx="4495800" cy="2662536"/>
            <a:chOff x="15240" y="3491946"/>
            <a:chExt cx="4495800" cy="266253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89BE20-34EC-844D-BB41-EEE2758A1C0B}"/>
                </a:ext>
              </a:extLst>
            </p:cNvPr>
            <p:cNvSpPr/>
            <p:nvPr/>
          </p:nvSpPr>
          <p:spPr>
            <a:xfrm>
              <a:off x="15240" y="3491947"/>
              <a:ext cx="4495800" cy="2662535"/>
            </a:xfrm>
            <a:prstGeom prst="rect">
              <a:avLst/>
            </a:prstGeom>
            <a:solidFill>
              <a:srgbClr val="C7D3D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A12696-894F-2747-AB9B-30D6A51DD94E}"/>
                </a:ext>
              </a:extLst>
            </p:cNvPr>
            <p:cNvSpPr txBox="1"/>
            <p:nvPr/>
          </p:nvSpPr>
          <p:spPr>
            <a:xfrm>
              <a:off x="15240" y="3491946"/>
              <a:ext cx="3657600" cy="400110"/>
            </a:xfrm>
            <a:prstGeom prst="rect">
              <a:avLst/>
            </a:prstGeom>
            <a:solidFill>
              <a:srgbClr val="0065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How did we conduct the science?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4187209-B186-2441-B98F-D2D9F0832BF7}"/>
              </a:ext>
            </a:extLst>
          </p:cNvPr>
          <p:cNvGrpSpPr/>
          <p:nvPr/>
        </p:nvGrpSpPr>
        <p:grpSpPr>
          <a:xfrm>
            <a:off x="0" y="766464"/>
            <a:ext cx="4495800" cy="2662536"/>
            <a:chOff x="0" y="766464"/>
            <a:chExt cx="4495800" cy="2662536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D8585F50-921A-E647-B284-21DA5BF4D02C}"/>
                </a:ext>
              </a:extLst>
            </p:cNvPr>
            <p:cNvSpPr/>
            <p:nvPr/>
          </p:nvSpPr>
          <p:spPr>
            <a:xfrm>
              <a:off x="0" y="766465"/>
              <a:ext cx="4495800" cy="2662535"/>
            </a:xfrm>
            <a:prstGeom prst="rect">
              <a:avLst/>
            </a:prstGeom>
            <a:solidFill>
              <a:srgbClr val="D6E8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0" y="766464"/>
              <a:ext cx="3657600" cy="400110"/>
            </a:xfrm>
            <a:prstGeom prst="rect">
              <a:avLst/>
            </a:prstGeom>
            <a:solidFill>
              <a:srgbClr val="27A79A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Why did we do this research?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F637B53A-0ADB-C44C-9268-C87FE5D386DD}"/>
              </a:ext>
            </a:extLst>
          </p:cNvPr>
          <p:cNvGrpSpPr/>
          <p:nvPr/>
        </p:nvGrpSpPr>
        <p:grpSpPr>
          <a:xfrm>
            <a:off x="4572000" y="3491946"/>
            <a:ext cx="4572000" cy="2662536"/>
            <a:chOff x="4572000" y="3491946"/>
            <a:chExt cx="4572000" cy="266253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89CDD62-2F67-1542-816A-069982EFA848}"/>
                </a:ext>
              </a:extLst>
            </p:cNvPr>
            <p:cNvSpPr/>
            <p:nvPr/>
          </p:nvSpPr>
          <p:spPr>
            <a:xfrm>
              <a:off x="4572000" y="3491947"/>
              <a:ext cx="4572000" cy="2662535"/>
            </a:xfrm>
            <a:prstGeom prst="rect">
              <a:avLst/>
            </a:prstGeom>
            <a:solidFill>
              <a:srgbClr val="FFE7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E75A3DE-5CF3-A349-B685-D8DD221B4428}"/>
                </a:ext>
              </a:extLst>
            </p:cNvPr>
            <p:cNvSpPr txBox="1"/>
            <p:nvPr/>
          </p:nvSpPr>
          <p:spPr>
            <a:xfrm>
              <a:off x="4572000" y="3491946"/>
              <a:ext cx="3657600" cy="400110"/>
            </a:xfrm>
            <a:prstGeom prst="rect">
              <a:avLst/>
            </a:prstGeom>
            <a:solidFill>
              <a:srgbClr val="F8971F"/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Why do these findings matter?</a:t>
              </a: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FBE0020-DDA7-1844-9E69-C315C3300AB1}"/>
              </a:ext>
            </a:extLst>
          </p:cNvPr>
          <p:cNvSpPr txBox="1"/>
          <p:nvPr/>
        </p:nvSpPr>
        <p:spPr>
          <a:xfrm>
            <a:off x="152400" y="1300201"/>
            <a:ext cx="411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Understand why the CO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in the Arctic Basin has increased much faster than the shelf seas and atmosphere in the last three decades. </a:t>
            </a:r>
            <a:endParaRPr lang="en-US" sz="20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6EEDFC-3356-5B4E-A96F-44C299D96280}"/>
              </a:ext>
            </a:extLst>
          </p:cNvPr>
          <p:cNvSpPr txBox="1"/>
          <p:nvPr/>
        </p:nvSpPr>
        <p:spPr>
          <a:xfrm>
            <a:off x="152400" y="4072365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use several decades of observations and model results to reveal the underlining </a:t>
            </a:r>
            <a:r>
              <a:rPr lang="en-US" dirty="0" smtClean="0"/>
              <a:t>mechanism of CO</a:t>
            </a:r>
            <a:r>
              <a:rPr lang="en-US" baseline="-25000" dirty="0" smtClean="0"/>
              <a:t>2</a:t>
            </a:r>
            <a:r>
              <a:rPr lang="en-US" dirty="0" smtClean="0"/>
              <a:t> increase due to warming and declining sea ice.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B43687F-3805-D04D-B205-69CD16CD50A5}"/>
              </a:ext>
            </a:extLst>
          </p:cNvPr>
          <p:cNvSpPr txBox="1"/>
          <p:nvPr/>
        </p:nvSpPr>
        <p:spPr>
          <a:xfrm>
            <a:off x="4712970" y="4072364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Arctic Ocean has been considered a potentially large sink of anthropogenic CO</a:t>
            </a:r>
            <a:r>
              <a:rPr lang="en-US" baseline="-25000" dirty="0" smtClean="0"/>
              <a:t>2</a:t>
            </a:r>
            <a:r>
              <a:rPr lang="en-US" dirty="0" smtClean="0"/>
              <a:t>, but biophysical environment changes has led to quick loss of the capacity in the Canada Basin.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698" y="951830"/>
            <a:ext cx="2311548" cy="1771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0768" y="923933"/>
            <a:ext cx="2216230" cy="18274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95800" y="2782669"/>
            <a:ext cx="4494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Figure: </a:t>
            </a:r>
            <a:r>
              <a:rPr lang="en-US" dirty="0"/>
              <a:t>Simulation of sea surface </a:t>
            </a:r>
            <a:r>
              <a:rPr lang="en-US" i="1" dirty="0" smtClean="0"/>
              <a:t>p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in </a:t>
            </a:r>
            <a:r>
              <a:rPr lang="en-US" dirty="0"/>
              <a:t>the Chukchi Shelf and the Canada Basin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221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Rod</vt:lpstr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Meibing Jin</cp:lastModifiedBy>
  <cp:revision>72</cp:revision>
  <dcterms:created xsi:type="dcterms:W3CDTF">2010-09-02T17:02:09Z</dcterms:created>
  <dcterms:modified xsi:type="dcterms:W3CDTF">2021-05-13T23:22:48Z</dcterms:modified>
</cp:coreProperties>
</file>