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8"/>
    <p:restoredTop sz="94626"/>
  </p:normalViewPr>
  <p:slideViewPr>
    <p:cSldViewPr>
      <p:cViewPr varScale="1">
        <p:scale>
          <a:sx n="191" d="100"/>
          <a:sy n="191" d="100"/>
        </p:scale>
        <p:origin x="221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1/22/20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1/22/20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1/22/20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1/22/20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1/22/20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228600" y="83373"/>
            <a:ext cx="8915400" cy="461665"/>
          </a:xfrm>
          <a:prstGeom prst="rect">
            <a:avLst/>
          </a:prstGeom>
          <a:noFill/>
        </p:spPr>
        <p:txBody>
          <a:bodyPr wrap="square">
            <a:spAutoFit/>
          </a:bodyPr>
          <a:lstStyle/>
          <a:p>
            <a:pPr algn="ctr">
              <a:defRPr/>
            </a:pPr>
            <a:r>
              <a:rPr lang="en-US" sz="2400" b="1" dirty="0"/>
              <a:t>Characterizing Arctic deltas and land-ocean fluxes</a:t>
            </a:r>
            <a:endParaRPr lang="en-US" sz="2000" b="1" dirty="0"/>
          </a:p>
        </p:txBody>
      </p:sp>
      <p:sp>
        <p:nvSpPr>
          <p:cNvPr id="18" name="TextBox 17"/>
          <p:cNvSpPr txBox="1"/>
          <p:nvPr/>
        </p:nvSpPr>
        <p:spPr>
          <a:xfrm>
            <a:off x="228600" y="644709"/>
            <a:ext cx="3657600" cy="1046440"/>
          </a:xfrm>
          <a:prstGeom prst="rect">
            <a:avLst/>
          </a:prstGeom>
          <a:noFill/>
        </p:spPr>
        <p:txBody>
          <a:bodyPr wrap="square" rtlCol="0">
            <a:spAutoFit/>
          </a:bodyPr>
          <a:lstStyle/>
          <a:p>
            <a:r>
              <a:rPr lang="en-US" sz="2000" u="sng" dirty="0"/>
              <a:t>Objective</a:t>
            </a:r>
          </a:p>
          <a:p>
            <a:pPr marL="342900" indent="-342900">
              <a:buFont typeface="Arial" panose="020B0604020202020204" pitchFamily="34" charset="0"/>
              <a:buChar char="•"/>
            </a:pPr>
            <a:r>
              <a:rPr lang="en-US" sz="1400" dirty="0"/>
              <a:t>Compare Arctic delta morphologies to understand delta dynamics and distribution of land-ocean fluxes</a:t>
            </a:r>
          </a:p>
        </p:txBody>
      </p:sp>
      <p:sp>
        <p:nvSpPr>
          <p:cNvPr id="19" name="TextBox 18"/>
          <p:cNvSpPr txBox="1"/>
          <p:nvPr/>
        </p:nvSpPr>
        <p:spPr>
          <a:xfrm>
            <a:off x="219701" y="1789986"/>
            <a:ext cx="4114800" cy="1261884"/>
          </a:xfrm>
          <a:prstGeom prst="rect">
            <a:avLst/>
          </a:prstGeom>
          <a:noFill/>
        </p:spPr>
        <p:txBody>
          <a:bodyPr wrap="square" rtlCol="0">
            <a:spAutoFit/>
          </a:bodyPr>
          <a:lstStyle/>
          <a:p>
            <a:r>
              <a:rPr lang="en-US" sz="2000" u="sng" dirty="0"/>
              <a:t>Research</a:t>
            </a:r>
          </a:p>
          <a:p>
            <a:pPr marL="342900" indent="-342900">
              <a:buFont typeface="Arial" panose="020B0604020202020204" pitchFamily="34" charset="0"/>
              <a:buChar char="•"/>
            </a:pPr>
            <a:r>
              <a:rPr lang="en-US" sz="1400" dirty="0"/>
              <a:t>Remote sensing-based analysis of six Arctic deltas</a:t>
            </a:r>
          </a:p>
          <a:p>
            <a:pPr marL="342900" indent="-342900">
              <a:buFont typeface="Arial" panose="020B0604020202020204" pitchFamily="34" charset="0"/>
              <a:buChar char="•"/>
            </a:pPr>
            <a:r>
              <a:rPr lang="en-US" sz="1400" dirty="0"/>
              <a:t>Compare channel networks, lake patterns and connectivity, island sizes, and effects of marine vs riverine influence, local geology, and ice</a:t>
            </a:r>
          </a:p>
        </p:txBody>
      </p:sp>
      <p:sp>
        <p:nvSpPr>
          <p:cNvPr id="20" name="TextBox 19"/>
          <p:cNvSpPr txBox="1"/>
          <p:nvPr/>
        </p:nvSpPr>
        <p:spPr>
          <a:xfrm>
            <a:off x="4657655" y="657818"/>
            <a:ext cx="4343400" cy="2339102"/>
          </a:xfrm>
          <a:prstGeom prst="rect">
            <a:avLst/>
          </a:prstGeom>
          <a:noFill/>
        </p:spPr>
        <p:txBody>
          <a:bodyPr wrap="square" rtlCol="0">
            <a:spAutoFit/>
          </a:bodyPr>
          <a:lstStyle/>
          <a:p>
            <a:r>
              <a:rPr lang="en-US" sz="2000" u="sng" dirty="0"/>
              <a:t>Impact</a:t>
            </a:r>
          </a:p>
          <a:p>
            <a:pPr marL="342900" indent="-342900">
              <a:buFont typeface="Arial" panose="020B0604020202020204" pitchFamily="34" charset="0"/>
              <a:buChar char="•"/>
            </a:pPr>
            <a:r>
              <a:rPr lang="en-US" sz="1400" dirty="0"/>
              <a:t>First comprehensive comparison of Arctic delta morphologies</a:t>
            </a:r>
          </a:p>
          <a:p>
            <a:pPr marL="342900" indent="-342900">
              <a:buFont typeface="Arial" panose="020B0604020202020204" pitchFamily="34" charset="0"/>
              <a:buChar char="•"/>
            </a:pPr>
            <a:r>
              <a:rPr lang="en-US" sz="1400" dirty="0"/>
              <a:t>Increased understanding of how delta channel networks convey riverine fluxes to the coast and susceptibility of deltas to drowning by sea level rise</a:t>
            </a:r>
          </a:p>
          <a:p>
            <a:pPr marL="342900" indent="-342900">
              <a:buFont typeface="Arial" panose="020B0604020202020204" pitchFamily="34" charset="0"/>
              <a:buChar char="•"/>
            </a:pPr>
            <a:r>
              <a:rPr lang="en-US" sz="1400" dirty="0"/>
              <a:t>Determine variability in lake connectivity across deltas that will alter transport of nutrients, heat, and suspended sediment that affect marine primary productivity</a:t>
            </a:r>
          </a:p>
        </p:txBody>
      </p:sp>
      <p:sp>
        <p:nvSpPr>
          <p:cNvPr id="12" name="TextBox 11"/>
          <p:cNvSpPr txBox="1"/>
          <p:nvPr/>
        </p:nvSpPr>
        <p:spPr>
          <a:xfrm>
            <a:off x="1371600" y="5977301"/>
            <a:ext cx="66294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200" dirty="0"/>
              <a:t>Piliouras, A., &amp; Rowland, J. C. (2019). Arctic river delta morphologic variability and implications for riverine fluxes to the coast. </a:t>
            </a:r>
            <a:r>
              <a:rPr lang="en-US" sz="1200" i="1" dirty="0"/>
              <a:t>Journal of Geophysical Research – Earth Surface</a:t>
            </a:r>
            <a:r>
              <a:rPr lang="en-US" sz="1200" dirty="0"/>
              <a:t>, 125. https://</a:t>
            </a:r>
            <a:r>
              <a:rPr lang="en-US" sz="1200" dirty="0" err="1"/>
              <a:t>doi.org</a:t>
            </a:r>
            <a:r>
              <a:rPr lang="en-US" sz="1200" dirty="0"/>
              <a:t>/10.1029/2019JF005250.</a:t>
            </a:r>
          </a:p>
        </p:txBody>
      </p:sp>
      <p:sp>
        <p:nvSpPr>
          <p:cNvPr id="11" name="TextBox 10">
            <a:extLst>
              <a:ext uri="{FF2B5EF4-FFF2-40B4-BE49-F238E27FC236}">
                <a16:creationId xmlns:a16="http://schemas.microsoft.com/office/drawing/2014/main" id="{12F8AAD6-BF35-D14E-B17D-A15B2CADE141}"/>
              </a:ext>
            </a:extLst>
          </p:cNvPr>
          <p:cNvSpPr txBox="1"/>
          <p:nvPr/>
        </p:nvSpPr>
        <p:spPr>
          <a:xfrm>
            <a:off x="6290270" y="3095757"/>
            <a:ext cx="2710229" cy="2308324"/>
          </a:xfrm>
          <a:prstGeom prst="rect">
            <a:avLst/>
          </a:prstGeom>
          <a:noFill/>
        </p:spPr>
        <p:txBody>
          <a:bodyPr wrap="square" rtlCol="0">
            <a:spAutoFit/>
          </a:bodyPr>
          <a:lstStyle/>
          <a:p>
            <a:r>
              <a:rPr lang="en-US" sz="1200" dirty="0">
                <a:solidFill>
                  <a:srgbClr val="0070C0"/>
                </a:solidFill>
              </a:rPr>
              <a:t>Maps of the six deltas showing lakes (green) connected to the channel network (white) that have a higher likelihood of filtering out nutrients and suspended sediment. The degree of lake connectivity varies across deltas, suggesting that some deltas are more effective filters than others and therefore may alter nutrient and suspended sediment loads to the coast. (g) Colville. (h) Kolyma. (</a:t>
            </a:r>
            <a:r>
              <a:rPr lang="en-US" sz="1200" dirty="0" err="1">
                <a:solidFill>
                  <a:srgbClr val="0070C0"/>
                </a:solidFill>
              </a:rPr>
              <a:t>i</a:t>
            </a:r>
            <a:r>
              <a:rPr lang="en-US" sz="1200" dirty="0">
                <a:solidFill>
                  <a:srgbClr val="0070C0"/>
                </a:solidFill>
              </a:rPr>
              <a:t>) Lena. </a:t>
            </a:r>
          </a:p>
          <a:p>
            <a:r>
              <a:rPr lang="en-US" sz="1200" dirty="0">
                <a:solidFill>
                  <a:srgbClr val="0070C0"/>
                </a:solidFill>
              </a:rPr>
              <a:t>(j) Yukon. (k) Mackenzie. (l) Yenisei.</a:t>
            </a:r>
          </a:p>
        </p:txBody>
      </p:sp>
      <p:pic>
        <p:nvPicPr>
          <p:cNvPr id="7" name="Picture 6">
            <a:extLst>
              <a:ext uri="{FF2B5EF4-FFF2-40B4-BE49-F238E27FC236}">
                <a16:creationId xmlns:a16="http://schemas.microsoft.com/office/drawing/2014/main" id="{87221FE2-C685-2346-8C4E-31B2DEBC20D4}"/>
              </a:ext>
            </a:extLst>
          </p:cNvPr>
          <p:cNvPicPr>
            <a:picLocks noChangeAspect="1"/>
          </p:cNvPicPr>
          <p:nvPr/>
        </p:nvPicPr>
        <p:blipFill>
          <a:blip r:embed="rId3"/>
          <a:stretch>
            <a:fillRect/>
          </a:stretch>
        </p:blipFill>
        <p:spPr>
          <a:xfrm>
            <a:off x="228600" y="3095757"/>
            <a:ext cx="6061670" cy="2815530"/>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248</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Anastasia Piliouras</cp:lastModifiedBy>
  <cp:revision>71</cp:revision>
  <dcterms:created xsi:type="dcterms:W3CDTF">2010-09-02T17:02:09Z</dcterms:created>
  <dcterms:modified xsi:type="dcterms:W3CDTF">2020-01-22T20:34:29Z</dcterms:modified>
</cp:coreProperties>
</file>