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691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304800"/>
            <a:ext cx="8915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/>
              <a:t>Atlantic Meridional Overturning Circulation and the Salt Advection Feedback 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752600" y="3733800"/>
            <a:ext cx="556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429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799" y="9906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Objective:</a:t>
            </a:r>
            <a:endParaRPr lang="en-US" sz="2000" dirty="0" smtClean="0"/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 smtClean="0"/>
              <a:t>The salt advection feedback is a key mechanism controlling AMOC stability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 smtClean="0"/>
              <a:t>Can we identify </a:t>
            </a:r>
            <a:r>
              <a:rPr lang="en-US" sz="1400" dirty="0"/>
              <a:t>elements of the salt advection feedback by analyzing internal </a:t>
            </a:r>
            <a:r>
              <a:rPr lang="en-US" sz="1400" dirty="0" smtClean="0"/>
              <a:t>AMOC variability in climate models?</a:t>
            </a:r>
            <a:endParaRPr lang="en-US" sz="14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23157" y="3429000"/>
            <a:ext cx="4114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Research</a:t>
            </a:r>
            <a:endParaRPr lang="en-US" dirty="0" smtClean="0"/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 smtClean="0"/>
              <a:t>The Atlantic Meridional Overturning Circulation (AMOC) is a key player in climate’s heat budget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 smtClean="0"/>
              <a:t>A collapse would have global consequences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 smtClean="0"/>
              <a:t>The stability of the AMOC may depend on the freshwater transport it induces in the South Atlantic: </a:t>
            </a:r>
            <a:r>
              <a:rPr lang="en-US" sz="1400" dirty="0" smtClean="0">
                <a:solidFill>
                  <a:srgbClr val="C00000"/>
                </a:solidFill>
              </a:rPr>
              <a:t>salt advection feedback</a:t>
            </a:r>
            <a:endParaRPr lang="en-US" sz="1400" dirty="0">
              <a:solidFill>
                <a:srgbClr val="C00000"/>
              </a:solidFill>
            </a:endParaRP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 smtClean="0"/>
              <a:t>We </a:t>
            </a:r>
            <a:r>
              <a:rPr lang="en-US" sz="1400" dirty="0" smtClean="0"/>
              <a:t>use statistical approaches to find </a:t>
            </a:r>
            <a:r>
              <a:rPr lang="en-US" sz="1400" dirty="0" smtClean="0"/>
              <a:t>evidence for the salt advection feedback in long integrations of CESM1 </a:t>
            </a:r>
            <a:r>
              <a:rPr lang="en-US" sz="1400" dirty="0" smtClean="0"/>
              <a:t>and ESM2M.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Impact</a:t>
            </a:r>
            <a:endParaRPr lang="en-US" dirty="0" smtClean="0"/>
          </a:p>
          <a:p>
            <a:r>
              <a:rPr lang="en-US" sz="1400" dirty="0" smtClean="0"/>
              <a:t>Internal variability of the AMOC in climate models is too weak to diagnose or activate the salt advection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We cannot infer the key AMOC stability mechanism from control integrations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Internal variability cannot trigger an AMOC collapse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019800"/>
            <a:ext cx="87630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</a:t>
            </a:r>
            <a:r>
              <a:rPr lang="en-GB" sz="1000" b="1" dirty="0"/>
              <a:t>: Cheng, Wei, Wilbert Weijer, Who M. Kim, </a:t>
            </a:r>
            <a:r>
              <a:rPr lang="en-GB" sz="1000" b="1" dirty="0" err="1"/>
              <a:t>Gokhan</a:t>
            </a:r>
            <a:r>
              <a:rPr lang="en-GB" sz="1000" b="1" dirty="0"/>
              <a:t> </a:t>
            </a:r>
            <a:r>
              <a:rPr lang="en-GB" sz="1000" b="1" dirty="0" err="1"/>
              <a:t>Danabasoglu</a:t>
            </a:r>
            <a:r>
              <a:rPr lang="en-GB" sz="1000" b="1" dirty="0"/>
              <a:t>, Steve G. Yeager, Peter R. Gent, </a:t>
            </a:r>
            <a:r>
              <a:rPr lang="en-GB" sz="1000" b="1" dirty="0" err="1"/>
              <a:t>Dongxiao</a:t>
            </a:r>
            <a:r>
              <a:rPr lang="en-GB" sz="1000" b="1" dirty="0"/>
              <a:t> Zhang, John CH Chiang, and Jiaxu Zhang. "Can the Salt-Advection Feedback Be Detected in Internal Variability of the Atlantic Meridional Overturning Circulation</a:t>
            </a:r>
            <a:r>
              <a:rPr lang="en-GB" sz="1000" b="1" dirty="0" smtClean="0"/>
              <a:t>?" </a:t>
            </a:r>
            <a:r>
              <a:rPr lang="en-GB" sz="1000" b="1" dirty="0"/>
              <a:t>Journal of Climate 31, no. 16 (2018): 6649-6667.</a:t>
            </a:r>
            <a:endParaRPr lang="en-US" sz="10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063195"/>
            <a:ext cx="4191000" cy="1982087"/>
          </a:xfrm>
          <a:prstGeom prst="rect">
            <a:avLst/>
          </a:prstGeom>
        </p:spPr>
      </p:pic>
      <p:sp>
        <p:nvSpPr>
          <p:cNvPr id="11" name="TextBox 27"/>
          <p:cNvSpPr txBox="1">
            <a:spLocks noChangeArrowheads="1"/>
          </p:cNvSpPr>
          <p:nvPr/>
        </p:nvSpPr>
        <p:spPr bwMode="auto">
          <a:xfrm>
            <a:off x="4572000" y="3002772"/>
            <a:ext cx="449579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0066FF"/>
                </a:solidFill>
              </a:rPr>
              <a:t>Schematic of the elements of the salt advection feedback in box models (left) and how they carry over to comprehensive climate models (right).</a:t>
            </a:r>
            <a:endParaRPr lang="en-US" sz="1100" dirty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238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Wilbert Weijer</cp:lastModifiedBy>
  <cp:revision>66</cp:revision>
  <dcterms:created xsi:type="dcterms:W3CDTF">2010-09-02T17:02:09Z</dcterms:created>
  <dcterms:modified xsi:type="dcterms:W3CDTF">2018-10-02T17:39:38Z</dcterms:modified>
</cp:coreProperties>
</file>