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5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691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586A74D-81BC-4965-8D76-20C793EE69AD}" type="datetimeFigureOut">
              <a:rPr lang="en-US" smtClean="0"/>
              <a:pPr/>
              <a:t>10/2/2018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BD793DC-401D-445D-9E15-8375BE67FA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8590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C80B9A-C993-4CEA-8A39-3AFD6A021F2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5635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10/2/2018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10/2/2018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10/2/2018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6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7" name="Rectangle 235"/>
          <p:cNvSpPr>
            <a:spLocks noChangeArrowheads="1"/>
          </p:cNvSpPr>
          <p:nvPr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hangingPunct="0">
              <a:lnSpc>
                <a:spcPct val="90000"/>
              </a:lnSpc>
              <a:defRPr/>
            </a:pPr>
            <a:r>
              <a:rPr lang="en-US" sz="1200" b="1" dirty="0">
                <a:solidFill>
                  <a:schemeClr val="bg1"/>
                </a:solidFill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1600200"/>
            <a:ext cx="38481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838700" y="1600200"/>
            <a:ext cx="38481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fld id="{2113C00A-46C3-4695-A1BF-A4D51761E6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235"/>
          <p:cNvSpPr>
            <a:spLocks noChangeArrowheads="1"/>
          </p:cNvSpPr>
          <p:nvPr userDrawn="1"/>
        </p:nvSpPr>
        <p:spPr bwMode="auto">
          <a:xfrm>
            <a:off x="-34926" y="6646863"/>
            <a:ext cx="2320925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eaLnBrk="0" hangingPunct="0">
              <a:lnSpc>
                <a:spcPct val="90000"/>
              </a:lnSpc>
              <a:defRPr/>
            </a:pPr>
            <a:fld id="{3CF22588-4ED6-4D73-B710-A92B6386A90D}" type="slidenum">
              <a:rPr lang="en-US" sz="1000">
                <a:solidFill>
                  <a:schemeClr val="bg1"/>
                </a:solidFill>
                <a:ea typeface="Rod"/>
                <a:cs typeface="Rod"/>
              </a:rPr>
              <a:pPr marL="171450" indent="-171450" eaLnBrk="0" hangingPunct="0">
                <a:lnSpc>
                  <a:spcPct val="90000"/>
                </a:lnSpc>
                <a:defRPr/>
              </a:pPr>
              <a:t>‹#›</a:t>
            </a:fld>
            <a:r>
              <a:rPr lang="en-US" sz="1000" dirty="0">
                <a:solidFill>
                  <a:schemeClr val="bg1"/>
                </a:solidFill>
                <a:ea typeface="Rod"/>
                <a:cs typeface="Rod"/>
              </a:rPr>
              <a:t>	 </a:t>
            </a:r>
            <a:r>
              <a:rPr lang="en-US" sz="1200" b="1" dirty="0" smtClean="0">
                <a:solidFill>
                  <a:schemeClr val="bg1"/>
                </a:solidFill>
                <a:ea typeface="Rod"/>
                <a:cs typeface="Rod"/>
              </a:rPr>
              <a:t>BER Climate Research</a:t>
            </a:r>
            <a:endParaRPr lang="en-US" sz="1200" b="1" dirty="0">
              <a:solidFill>
                <a:schemeClr val="bg1"/>
              </a:solidFill>
              <a:ea typeface="Rod"/>
              <a:cs typeface="Rod"/>
            </a:endParaRPr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10/2/2018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10/2/2018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10/2/2018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10/2/2018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10/2/2018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10/2/2018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10/2/2018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10/2/2018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636D64-B606-4833-8E9E-A8FC51B35A1D}" type="datetimeFigureOut">
              <a:rPr lang="en-US" smtClean="0"/>
              <a:pPr/>
              <a:t>10/2/2018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444500" y="3759200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8601" y="304800"/>
            <a:ext cx="89154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b="1" dirty="0"/>
              <a:t>Atlantic Meridional Overturning Circulation and the Salt Advection Feedback </a:t>
            </a:r>
            <a:endParaRPr lang="en-US" sz="2000" b="1" dirty="0"/>
          </a:p>
        </p:txBody>
      </p:sp>
      <p:cxnSp>
        <p:nvCxnSpPr>
          <p:cNvPr id="7" name="Straight Connector 6"/>
          <p:cNvCxnSpPr/>
          <p:nvPr/>
        </p:nvCxnSpPr>
        <p:spPr>
          <a:xfrm rot="16200000" flipH="1">
            <a:off x="1752600" y="3733800"/>
            <a:ext cx="55626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28600" y="3429000"/>
            <a:ext cx="8915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04799" y="990600"/>
            <a:ext cx="4114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 smtClean="0"/>
              <a:t>Objective:</a:t>
            </a:r>
            <a:endParaRPr lang="en-US" sz="2000" dirty="0" smtClean="0"/>
          </a:p>
          <a:p>
            <a:pPr marL="192024" indent="-192024">
              <a:buFont typeface="Arial" panose="020B0604020202020204" pitchFamily="34" charset="0"/>
              <a:buChar char="•"/>
            </a:pPr>
            <a:r>
              <a:rPr lang="en-US" sz="1400" dirty="0" smtClean="0"/>
              <a:t>The salt advection feedback is a key mechanism controlling AMOC stability</a:t>
            </a:r>
          </a:p>
          <a:p>
            <a:pPr marL="192024" indent="-192024">
              <a:buFont typeface="Arial" panose="020B0604020202020204" pitchFamily="34" charset="0"/>
              <a:buChar char="•"/>
            </a:pPr>
            <a:r>
              <a:rPr lang="en-US" sz="1400" dirty="0" smtClean="0"/>
              <a:t>Can we identify </a:t>
            </a:r>
            <a:r>
              <a:rPr lang="en-US" sz="1400" dirty="0"/>
              <a:t>elements of the salt advection feedback by analyzing internal </a:t>
            </a:r>
            <a:r>
              <a:rPr lang="en-US" sz="1400" dirty="0" smtClean="0"/>
              <a:t>AMOC variability in climate models?</a:t>
            </a:r>
            <a:endParaRPr lang="en-US" sz="1400" dirty="0" smtClean="0"/>
          </a:p>
        </p:txBody>
      </p:sp>
      <p:sp>
        <p:nvSpPr>
          <p:cNvPr id="19" name="TextBox 18"/>
          <p:cNvSpPr txBox="1"/>
          <p:nvPr/>
        </p:nvSpPr>
        <p:spPr>
          <a:xfrm>
            <a:off x="223157" y="3429000"/>
            <a:ext cx="4114800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 smtClean="0"/>
              <a:t>Research</a:t>
            </a:r>
            <a:endParaRPr lang="en-US" dirty="0" smtClean="0"/>
          </a:p>
          <a:p>
            <a:pPr marL="192024" indent="-192024">
              <a:buFont typeface="Arial" panose="020B0604020202020204" pitchFamily="34" charset="0"/>
              <a:buChar char="•"/>
            </a:pPr>
            <a:r>
              <a:rPr lang="en-US" sz="1400" dirty="0" smtClean="0"/>
              <a:t>The Atlantic Meridional Overturning Circulation (AMOC) is a key player in climate’s heat budget</a:t>
            </a:r>
          </a:p>
          <a:p>
            <a:pPr marL="192024" indent="-192024">
              <a:buFont typeface="Arial" panose="020B0604020202020204" pitchFamily="34" charset="0"/>
              <a:buChar char="•"/>
            </a:pPr>
            <a:r>
              <a:rPr lang="en-US" sz="1400" dirty="0" smtClean="0"/>
              <a:t>A collapse would have global consequences</a:t>
            </a:r>
          </a:p>
          <a:p>
            <a:pPr marL="192024" indent="-192024">
              <a:buFont typeface="Arial" panose="020B0604020202020204" pitchFamily="34" charset="0"/>
              <a:buChar char="•"/>
            </a:pPr>
            <a:r>
              <a:rPr lang="en-US" sz="1400" dirty="0" smtClean="0"/>
              <a:t>The stability of the AMOC may depend on the freshwater transport it induces in the South Atlantic: </a:t>
            </a:r>
            <a:r>
              <a:rPr lang="en-US" sz="1400" dirty="0" smtClean="0">
                <a:solidFill>
                  <a:srgbClr val="C00000"/>
                </a:solidFill>
              </a:rPr>
              <a:t>salt advection feedback</a:t>
            </a:r>
            <a:endParaRPr lang="en-US" sz="1400" dirty="0">
              <a:solidFill>
                <a:srgbClr val="C00000"/>
              </a:solidFill>
            </a:endParaRPr>
          </a:p>
          <a:p>
            <a:pPr marL="192024" indent="-192024">
              <a:buFont typeface="Arial" panose="020B0604020202020204" pitchFamily="34" charset="0"/>
              <a:buChar char="•"/>
            </a:pPr>
            <a:r>
              <a:rPr lang="en-US" sz="1400" dirty="0" smtClean="0"/>
              <a:t>We </a:t>
            </a:r>
            <a:r>
              <a:rPr lang="en-US" sz="1400" dirty="0" smtClean="0"/>
              <a:t>use statistical approaches to find </a:t>
            </a:r>
            <a:r>
              <a:rPr lang="en-US" sz="1400" dirty="0" smtClean="0"/>
              <a:t>evidence for the salt advection feedback in long integrations of CESM1 </a:t>
            </a:r>
            <a:r>
              <a:rPr lang="en-US" sz="1400" dirty="0" smtClean="0"/>
              <a:t>and ESM2M. 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648200" y="3449048"/>
            <a:ext cx="4343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 smtClean="0"/>
              <a:t>Impact</a:t>
            </a:r>
            <a:endParaRPr lang="en-US" dirty="0" smtClean="0"/>
          </a:p>
          <a:p>
            <a:r>
              <a:rPr lang="en-US" sz="1400" dirty="0" smtClean="0"/>
              <a:t>Internal variability of the AMOC in climate models is too weak to diagnose or activate the salt advection feedback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We cannot infer the key AMOC stability mechanism from control integrations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Internal variability cannot trigger an AMOC collapse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28600" y="6019800"/>
            <a:ext cx="8763000" cy="55399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GB" sz="1000" b="1" dirty="0" smtClean="0"/>
              <a:t>Reference</a:t>
            </a:r>
            <a:r>
              <a:rPr lang="en-GB" sz="1000" b="1" dirty="0"/>
              <a:t>: Cheng, Wei, Wilbert Weijer, Who M. Kim, </a:t>
            </a:r>
            <a:r>
              <a:rPr lang="en-GB" sz="1000" b="1" dirty="0" err="1"/>
              <a:t>Gokhan</a:t>
            </a:r>
            <a:r>
              <a:rPr lang="en-GB" sz="1000" b="1" dirty="0"/>
              <a:t> </a:t>
            </a:r>
            <a:r>
              <a:rPr lang="en-GB" sz="1000" b="1" dirty="0" err="1"/>
              <a:t>Danabasoglu</a:t>
            </a:r>
            <a:r>
              <a:rPr lang="en-GB" sz="1000" b="1" dirty="0"/>
              <a:t>, Steve G. Yeager, Peter R. Gent, </a:t>
            </a:r>
            <a:r>
              <a:rPr lang="en-GB" sz="1000" b="1" dirty="0" err="1"/>
              <a:t>Dongxiao</a:t>
            </a:r>
            <a:r>
              <a:rPr lang="en-GB" sz="1000" b="1" dirty="0"/>
              <a:t> Zhang, John CH Chiang, and Jiaxu Zhang. "Can the Salt-Advection Feedback Be Detected in Internal Variability of the Atlantic Meridional Overturning Circulation</a:t>
            </a:r>
            <a:r>
              <a:rPr lang="en-GB" sz="1000" b="1" dirty="0" smtClean="0"/>
              <a:t>?" </a:t>
            </a:r>
            <a:r>
              <a:rPr lang="en-GB" sz="1000" b="1" dirty="0"/>
              <a:t>Journal of Climate 31, no. 16 (2018): 6649-6667.</a:t>
            </a:r>
            <a:endParaRPr lang="en-US" sz="1000" i="1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1063195"/>
            <a:ext cx="4191000" cy="1982087"/>
          </a:xfrm>
          <a:prstGeom prst="rect">
            <a:avLst/>
          </a:prstGeom>
        </p:spPr>
      </p:pic>
      <p:sp>
        <p:nvSpPr>
          <p:cNvPr id="11" name="TextBox 27"/>
          <p:cNvSpPr txBox="1">
            <a:spLocks noChangeArrowheads="1"/>
          </p:cNvSpPr>
          <p:nvPr/>
        </p:nvSpPr>
        <p:spPr bwMode="auto">
          <a:xfrm>
            <a:off x="4572000" y="3002772"/>
            <a:ext cx="4495799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100" dirty="0" smtClean="0">
                <a:solidFill>
                  <a:srgbClr val="0066FF"/>
                </a:solidFill>
              </a:rPr>
              <a:t>Schematic of the elements of the salt advection feedback in box models (left) and how they carry over to comprehensive climate models (right).</a:t>
            </a:r>
            <a:endParaRPr lang="en-US" sz="1100" dirty="0">
              <a:solidFill>
                <a:srgbClr val="0066FF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463</TotalTime>
  <Words>238</Words>
  <Application>Microsoft Office PowerPoint</Application>
  <PresentationFormat>On-screen Show (4:3)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Rod</vt:lpstr>
      <vt:lpstr>Office Theme</vt:lpstr>
      <vt:lpstr>PowerPoint Presentation</vt:lpstr>
    </vt:vector>
  </TitlesOfParts>
  <Company>Office of Science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renu</dc:creator>
  <cp:lastModifiedBy>Wilbert Weijer</cp:lastModifiedBy>
  <cp:revision>66</cp:revision>
  <dcterms:created xsi:type="dcterms:W3CDTF">2010-09-02T17:02:09Z</dcterms:created>
  <dcterms:modified xsi:type="dcterms:W3CDTF">2018-10-02T17:39:38Z</dcterms:modified>
</cp:coreProperties>
</file>