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5"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CC"/>
    <a:srgbClr val="C7D3D4"/>
    <a:srgbClr val="D6E8E5"/>
    <a:srgbClr val="F8971F"/>
    <a:srgbClr val="006566"/>
    <a:srgbClr val="27A7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18DEF-D636-4901-AC20-A9BAF7E9BE31}" v="1" dt="2021-04-02T18:45:04.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68"/>
    <p:restoredTop sz="94674"/>
  </p:normalViewPr>
  <p:slideViewPr>
    <p:cSldViewPr>
      <p:cViewPr varScale="1">
        <p:scale>
          <a:sx n="75" d="100"/>
          <a:sy n="75" d="100"/>
        </p:scale>
        <p:origin x="140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a Lee" userId="4a293c3ab62c7a6f" providerId="LiveId" clId="{29F18DEF-D636-4901-AC20-A9BAF7E9BE31}"/>
    <pc:docChg chg="custSel modSld">
      <pc:chgData name="Olivia Lee" userId="4a293c3ab62c7a6f" providerId="LiveId" clId="{29F18DEF-D636-4901-AC20-A9BAF7E9BE31}" dt="2021-04-02T18:46:45.956" v="88" actId="14100"/>
      <pc:docMkLst>
        <pc:docMk/>
      </pc:docMkLst>
      <pc:sldChg chg="addSp delSp modSp mod">
        <pc:chgData name="Olivia Lee" userId="4a293c3ab62c7a6f" providerId="LiveId" clId="{29F18DEF-D636-4901-AC20-A9BAF7E9BE31}" dt="2021-04-02T18:46:45.956" v="88" actId="14100"/>
        <pc:sldMkLst>
          <pc:docMk/>
          <pc:sldMk cId="0" sldId="265"/>
        </pc:sldMkLst>
        <pc:spChg chg="mod">
          <ac:chgData name="Olivia Lee" userId="4a293c3ab62c7a6f" providerId="LiveId" clId="{29F18DEF-D636-4901-AC20-A9BAF7E9BE31}" dt="2021-04-02T18:46:45.956" v="88" actId="14100"/>
          <ac:spMkLst>
            <pc:docMk/>
            <pc:sldMk cId="0" sldId="265"/>
            <ac:spMk id="29" creationId="{2D845125-531C-1348-991D-D760D0533DEB}"/>
          </ac:spMkLst>
        </pc:spChg>
        <pc:picChg chg="del">
          <ac:chgData name="Olivia Lee" userId="4a293c3ab62c7a6f" providerId="LiveId" clId="{29F18DEF-D636-4901-AC20-A9BAF7E9BE31}" dt="2021-04-02T18:44:53.320" v="0" actId="478"/>
          <ac:picMkLst>
            <pc:docMk/>
            <pc:sldMk cId="0" sldId="265"/>
            <ac:picMk id="7" creationId="{3683F45D-B7C5-48B7-AFCA-6349B16B9EA2}"/>
          </ac:picMkLst>
        </pc:picChg>
        <pc:picChg chg="add mod ord modCrop">
          <ac:chgData name="Olivia Lee" userId="4a293c3ab62c7a6f" providerId="LiveId" clId="{29F18DEF-D636-4901-AC20-A9BAF7E9BE31}" dt="2021-04-02T18:45:58.746" v="17" actId="167"/>
          <ac:picMkLst>
            <pc:docMk/>
            <pc:sldMk cId="0" sldId="265"/>
            <ac:picMk id="8" creationId="{4AA7D70C-CEC3-43E4-8E1C-8ACEDE0B587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4/2/2021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a:p>
        </p:txBody>
      </p:sp>
    </p:spTree>
    <p:extLst>
      <p:ext uri="{BB962C8B-B14F-4D97-AF65-F5344CB8AC3E}">
        <p14:creationId xmlns:p14="http://schemas.microsoft.com/office/powerpoint/2010/main" val="2707859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a:p>
        </p:txBody>
      </p:sp>
    </p:spTree>
    <p:extLst>
      <p:ext uri="{BB962C8B-B14F-4D97-AF65-F5344CB8AC3E}">
        <p14:creationId xmlns:p14="http://schemas.microsoft.com/office/powerpoint/2010/main" val="1231563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4/2/2021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4/2/2021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4/2/2021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4/2/2021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rass, outdoor, nature, shore&#10;&#10;Description automatically generated">
            <a:extLst>
              <a:ext uri="{FF2B5EF4-FFF2-40B4-BE49-F238E27FC236}">
                <a16:creationId xmlns:a16="http://schemas.microsoft.com/office/drawing/2014/main" id="{4AA7D70C-CEC3-43E4-8E1C-8ACEDE0B5878}"/>
              </a:ext>
            </a:extLst>
          </p:cNvPr>
          <p:cNvPicPr>
            <a:picLocks noChangeAspect="1"/>
          </p:cNvPicPr>
          <p:nvPr/>
        </p:nvPicPr>
        <p:blipFill rotWithShape="1">
          <a:blip r:embed="rId3">
            <a:extLst>
              <a:ext uri="{28A0092B-C50C-407E-A947-70E740481C1C}">
                <a14:useLocalDpi xmlns:a14="http://schemas.microsoft.com/office/drawing/2010/main" val="0"/>
              </a:ext>
            </a:extLst>
          </a:blip>
          <a:srcRect r="10687" b="30378"/>
          <a:stretch/>
        </p:blipFill>
        <p:spPr>
          <a:xfrm>
            <a:off x="4610100" y="756315"/>
            <a:ext cx="4495800" cy="2628440"/>
          </a:xfrm>
          <a:prstGeom prst="rect">
            <a:avLst/>
          </a:prstGeom>
        </p:spPr>
      </p:pic>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162243" y="0"/>
            <a:ext cx="8915400" cy="769441"/>
          </a:xfrm>
          <a:prstGeom prst="rect">
            <a:avLst/>
          </a:prstGeom>
          <a:noFill/>
        </p:spPr>
        <p:txBody>
          <a:bodyPr wrap="square">
            <a:spAutoFit/>
          </a:bodyPr>
          <a:lstStyle/>
          <a:p>
            <a:pPr algn="ctr">
              <a:defRPr/>
            </a:pPr>
            <a:r>
              <a:rPr lang="en-US" sz="2200" b="1" dirty="0"/>
              <a:t>A changing landscape of private investment interests in Arctic oil and gas development</a:t>
            </a:r>
          </a:p>
        </p:txBody>
      </p:sp>
      <p:sp>
        <p:nvSpPr>
          <p:cNvPr id="20" name="TextBox 19"/>
          <p:cNvSpPr txBox="1"/>
          <p:nvPr/>
        </p:nvSpPr>
        <p:spPr>
          <a:xfrm>
            <a:off x="4648200" y="3449048"/>
            <a:ext cx="4343400" cy="707886"/>
          </a:xfrm>
          <a:prstGeom prst="rect">
            <a:avLst/>
          </a:prstGeom>
          <a:noFill/>
        </p:spPr>
        <p:txBody>
          <a:bodyPr wrap="square" rtlCol="0">
            <a:spAutoFit/>
          </a:bodyPr>
          <a:lstStyle/>
          <a:p>
            <a:r>
              <a:rPr lang="en-US" sz="2000" u="sng" dirty="0"/>
              <a:t>What did we find and why does it matter?</a:t>
            </a:r>
          </a:p>
        </p:txBody>
      </p:sp>
      <p:sp>
        <p:nvSpPr>
          <p:cNvPr id="12" name="TextBox 11"/>
          <p:cNvSpPr txBox="1"/>
          <p:nvPr/>
        </p:nvSpPr>
        <p:spPr>
          <a:xfrm>
            <a:off x="152400" y="6116059"/>
            <a:ext cx="8610599" cy="5539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000" b="1" dirty="0"/>
              <a:t>Reference: Lee, O. 2020. Effect of Corporate Sustainability Policies and Investment Risks for Future Arctic Oil and Gas Development in Alaska. Arctic Yearbook. https://arcticyearbook.com/arctic-yearbook/2020/2020-scholarly-papers/340-effect-of-corporate-sustainability-policies-and-investment-risks-for-future-arctic-oil-and-gas-development-in-alaska </a:t>
            </a:r>
            <a:endParaRPr lang="en-US" sz="1000" i="1" dirty="0"/>
          </a:p>
        </p:txBody>
      </p:sp>
      <p:grpSp>
        <p:nvGrpSpPr>
          <p:cNvPr id="23" name="Group 22">
            <a:extLst>
              <a:ext uri="{FF2B5EF4-FFF2-40B4-BE49-F238E27FC236}">
                <a16:creationId xmlns:a16="http://schemas.microsoft.com/office/drawing/2014/main" id="{45A9BA03-C8CC-3947-B4CB-6F10110094B3}"/>
              </a:ext>
            </a:extLst>
          </p:cNvPr>
          <p:cNvGrpSpPr/>
          <p:nvPr/>
        </p:nvGrpSpPr>
        <p:grpSpPr>
          <a:xfrm>
            <a:off x="0" y="3491946"/>
            <a:ext cx="4495800" cy="2662536"/>
            <a:chOff x="15240" y="3491946"/>
            <a:chExt cx="4495800" cy="2662536"/>
          </a:xfrm>
        </p:grpSpPr>
        <p:sp>
          <p:nvSpPr>
            <p:cNvPr id="11" name="Rectangle 10">
              <a:extLst>
                <a:ext uri="{FF2B5EF4-FFF2-40B4-BE49-F238E27FC236}">
                  <a16:creationId xmlns:a16="http://schemas.microsoft.com/office/drawing/2014/main" id="{9289BE20-34EC-844D-BB41-EEE2758A1C0B}"/>
                </a:ext>
              </a:extLst>
            </p:cNvPr>
            <p:cNvSpPr/>
            <p:nvPr/>
          </p:nvSpPr>
          <p:spPr>
            <a:xfrm>
              <a:off x="15240" y="3491947"/>
              <a:ext cx="4495800" cy="2662535"/>
            </a:xfrm>
            <a:prstGeom prst="rect">
              <a:avLst/>
            </a:prstGeom>
            <a:solidFill>
              <a:srgbClr val="C7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DA12696-894F-2747-AB9B-30D6A51DD94E}"/>
                </a:ext>
              </a:extLst>
            </p:cNvPr>
            <p:cNvSpPr txBox="1"/>
            <p:nvPr/>
          </p:nvSpPr>
          <p:spPr>
            <a:xfrm>
              <a:off x="15240" y="3491946"/>
              <a:ext cx="3657600" cy="400110"/>
            </a:xfrm>
            <a:prstGeom prst="rect">
              <a:avLst/>
            </a:prstGeom>
            <a:solidFill>
              <a:srgbClr val="006566"/>
            </a:solidFill>
          </p:spPr>
          <p:txBody>
            <a:bodyPr wrap="square" rtlCol="0">
              <a:spAutoFit/>
            </a:bodyPr>
            <a:lstStyle/>
            <a:p>
              <a:r>
                <a:rPr lang="en-US" sz="2000" dirty="0">
                  <a:solidFill>
                    <a:schemeClr val="bg1"/>
                  </a:solidFill>
                </a:rPr>
                <a:t>How did we conduct the science?</a:t>
              </a:r>
            </a:p>
          </p:txBody>
        </p:sp>
      </p:grpSp>
      <p:grpSp>
        <p:nvGrpSpPr>
          <p:cNvPr id="17" name="Group 16">
            <a:extLst>
              <a:ext uri="{FF2B5EF4-FFF2-40B4-BE49-F238E27FC236}">
                <a16:creationId xmlns:a16="http://schemas.microsoft.com/office/drawing/2014/main" id="{04187209-B186-2441-B98F-D2D9F0832BF7}"/>
              </a:ext>
            </a:extLst>
          </p:cNvPr>
          <p:cNvGrpSpPr/>
          <p:nvPr/>
        </p:nvGrpSpPr>
        <p:grpSpPr>
          <a:xfrm>
            <a:off x="0" y="766464"/>
            <a:ext cx="4495800" cy="2662536"/>
            <a:chOff x="0" y="766464"/>
            <a:chExt cx="4495800" cy="2662536"/>
          </a:xfrm>
        </p:grpSpPr>
        <p:sp>
          <p:nvSpPr>
            <p:cNvPr id="2" name="Rectangle 1">
              <a:extLst>
                <a:ext uri="{FF2B5EF4-FFF2-40B4-BE49-F238E27FC236}">
                  <a16:creationId xmlns:a16="http://schemas.microsoft.com/office/drawing/2014/main" id="{D8585F50-921A-E647-B284-21DA5BF4D02C}"/>
                </a:ext>
              </a:extLst>
            </p:cNvPr>
            <p:cNvSpPr/>
            <p:nvPr/>
          </p:nvSpPr>
          <p:spPr>
            <a:xfrm>
              <a:off x="0" y="766465"/>
              <a:ext cx="4495800" cy="2662535"/>
            </a:xfrm>
            <a:prstGeom prst="rect">
              <a:avLst/>
            </a:prstGeom>
            <a:solidFill>
              <a:srgbClr val="D6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0" y="766464"/>
              <a:ext cx="3657600" cy="400110"/>
            </a:xfrm>
            <a:prstGeom prst="rect">
              <a:avLst/>
            </a:prstGeom>
            <a:solidFill>
              <a:srgbClr val="27A79A"/>
            </a:solidFill>
          </p:spPr>
          <p:txBody>
            <a:bodyPr wrap="square" rtlCol="0">
              <a:spAutoFit/>
            </a:bodyPr>
            <a:lstStyle/>
            <a:p>
              <a:r>
                <a:rPr lang="en-US" sz="2000" dirty="0">
                  <a:solidFill>
                    <a:schemeClr val="bg1"/>
                  </a:solidFill>
                </a:rPr>
                <a:t>Why did we do this research?</a:t>
              </a:r>
            </a:p>
          </p:txBody>
        </p:sp>
      </p:grpSp>
      <p:grpSp>
        <p:nvGrpSpPr>
          <p:cNvPr id="24" name="Group 23">
            <a:extLst>
              <a:ext uri="{FF2B5EF4-FFF2-40B4-BE49-F238E27FC236}">
                <a16:creationId xmlns:a16="http://schemas.microsoft.com/office/drawing/2014/main" id="{F637B53A-0ADB-C44C-9268-C87FE5D386DD}"/>
              </a:ext>
            </a:extLst>
          </p:cNvPr>
          <p:cNvGrpSpPr/>
          <p:nvPr/>
        </p:nvGrpSpPr>
        <p:grpSpPr>
          <a:xfrm>
            <a:off x="4572000" y="3491946"/>
            <a:ext cx="4572000" cy="2662536"/>
            <a:chOff x="4572000" y="3491946"/>
            <a:chExt cx="4572000" cy="2662536"/>
          </a:xfrm>
        </p:grpSpPr>
        <p:sp>
          <p:nvSpPr>
            <p:cNvPr id="14" name="Rectangle 13">
              <a:extLst>
                <a:ext uri="{FF2B5EF4-FFF2-40B4-BE49-F238E27FC236}">
                  <a16:creationId xmlns:a16="http://schemas.microsoft.com/office/drawing/2014/main" id="{689CDD62-2F67-1542-816A-069982EFA848}"/>
                </a:ext>
              </a:extLst>
            </p:cNvPr>
            <p:cNvSpPr/>
            <p:nvPr/>
          </p:nvSpPr>
          <p:spPr>
            <a:xfrm>
              <a:off x="4572000" y="3491947"/>
              <a:ext cx="4572000" cy="2662535"/>
            </a:xfrm>
            <a:prstGeom prst="rect">
              <a:avLst/>
            </a:prstGeom>
            <a:solidFill>
              <a:srgbClr val="FFE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E75A3DE-5CF3-A349-B685-D8DD221B4428}"/>
                </a:ext>
              </a:extLst>
            </p:cNvPr>
            <p:cNvSpPr txBox="1"/>
            <p:nvPr/>
          </p:nvSpPr>
          <p:spPr>
            <a:xfrm>
              <a:off x="4572000" y="3491946"/>
              <a:ext cx="3657600" cy="400110"/>
            </a:xfrm>
            <a:prstGeom prst="rect">
              <a:avLst/>
            </a:prstGeom>
            <a:solidFill>
              <a:srgbClr val="F8971F"/>
            </a:solidFill>
          </p:spPr>
          <p:txBody>
            <a:bodyPr wrap="square" rtlCol="0">
              <a:spAutoFit/>
            </a:bodyPr>
            <a:lstStyle/>
            <a:p>
              <a:r>
                <a:rPr lang="en-US" sz="2000" dirty="0">
                  <a:solidFill>
                    <a:schemeClr val="bg1"/>
                  </a:solidFill>
                </a:rPr>
                <a:t>Why do these findings matter?</a:t>
              </a:r>
            </a:p>
          </p:txBody>
        </p:sp>
      </p:grpSp>
      <p:sp>
        <p:nvSpPr>
          <p:cNvPr id="6" name="TextBox 5">
            <a:extLst>
              <a:ext uri="{FF2B5EF4-FFF2-40B4-BE49-F238E27FC236}">
                <a16:creationId xmlns:a16="http://schemas.microsoft.com/office/drawing/2014/main" id="{DFBE0020-DDA7-1844-9E69-C315C3300AB1}"/>
              </a:ext>
            </a:extLst>
          </p:cNvPr>
          <p:cNvSpPr txBox="1"/>
          <p:nvPr/>
        </p:nvSpPr>
        <p:spPr>
          <a:xfrm>
            <a:off x="152400" y="1300201"/>
            <a:ext cx="4114800" cy="1477328"/>
          </a:xfrm>
          <a:prstGeom prst="rect">
            <a:avLst/>
          </a:prstGeom>
          <a:noFill/>
        </p:spPr>
        <p:txBody>
          <a:bodyPr wrap="square" rtlCol="0">
            <a:spAutoFit/>
          </a:bodyPr>
          <a:lstStyle/>
          <a:p>
            <a:r>
              <a:rPr lang="en-US" dirty="0"/>
              <a:t>Current trends in private investment policies may affect the future of Arctic oil and gas development. This may influence the scale, and location where oil and gas </a:t>
            </a:r>
            <a:r>
              <a:rPr lang="en-US"/>
              <a:t>development occurs.</a:t>
            </a:r>
            <a:endParaRPr lang="en-US" dirty="0"/>
          </a:p>
        </p:txBody>
      </p:sp>
      <p:sp>
        <p:nvSpPr>
          <p:cNvPr id="21" name="TextBox 20">
            <a:extLst>
              <a:ext uri="{FF2B5EF4-FFF2-40B4-BE49-F238E27FC236}">
                <a16:creationId xmlns:a16="http://schemas.microsoft.com/office/drawing/2014/main" id="{536EEDFC-3356-5B4E-A96F-44C299D96280}"/>
              </a:ext>
            </a:extLst>
          </p:cNvPr>
          <p:cNvSpPr txBox="1"/>
          <p:nvPr/>
        </p:nvSpPr>
        <p:spPr>
          <a:xfrm>
            <a:off x="130810" y="3909774"/>
            <a:ext cx="41148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Identify indicators of large investment bank policies related to Arctic oil and gas development.</a:t>
            </a:r>
          </a:p>
          <a:p>
            <a:pPr marL="285750" indent="-285750">
              <a:buFont typeface="Arial" panose="020B0604020202020204" pitchFamily="34" charset="0"/>
              <a:buChar char="•"/>
            </a:pPr>
            <a:r>
              <a:rPr lang="en-US" dirty="0"/>
              <a:t>Describe national policies that support Arctic oil and gas over the past decade and compare regional differences across the Arctic.</a:t>
            </a:r>
          </a:p>
        </p:txBody>
      </p:sp>
      <p:sp>
        <p:nvSpPr>
          <p:cNvPr id="22" name="TextBox 21">
            <a:extLst>
              <a:ext uri="{FF2B5EF4-FFF2-40B4-BE49-F238E27FC236}">
                <a16:creationId xmlns:a16="http://schemas.microsoft.com/office/drawing/2014/main" id="{FB43687F-3805-D04D-B205-69CD16CD50A5}"/>
              </a:ext>
            </a:extLst>
          </p:cNvPr>
          <p:cNvSpPr txBox="1"/>
          <p:nvPr/>
        </p:nvSpPr>
        <p:spPr>
          <a:xfrm>
            <a:off x="4744085" y="3886735"/>
            <a:ext cx="4114800" cy="2031325"/>
          </a:xfrm>
          <a:prstGeom prst="rect">
            <a:avLst/>
          </a:prstGeom>
          <a:noFill/>
        </p:spPr>
        <p:txBody>
          <a:bodyPr wrap="square" rtlCol="0">
            <a:spAutoFit/>
          </a:bodyPr>
          <a:lstStyle/>
          <a:p>
            <a:r>
              <a:rPr lang="en-US" dirty="0"/>
              <a:t>Oil and gas development is an important economic driver in many Arctic states. Understanding the changing landscape of private investments in Arctic oil and gas could change how, and where Arctic development occurs over the next decade.</a:t>
            </a:r>
          </a:p>
        </p:txBody>
      </p:sp>
      <p:sp>
        <p:nvSpPr>
          <p:cNvPr id="29" name="TextBox 28">
            <a:extLst>
              <a:ext uri="{FF2B5EF4-FFF2-40B4-BE49-F238E27FC236}">
                <a16:creationId xmlns:a16="http://schemas.microsoft.com/office/drawing/2014/main" id="{2D845125-531C-1348-991D-D760D0533DEB}"/>
              </a:ext>
            </a:extLst>
          </p:cNvPr>
          <p:cNvSpPr txBox="1"/>
          <p:nvPr/>
        </p:nvSpPr>
        <p:spPr>
          <a:xfrm>
            <a:off x="4744085" y="2940668"/>
            <a:ext cx="4253230" cy="369332"/>
          </a:xfrm>
          <a:prstGeom prst="rect">
            <a:avLst/>
          </a:prstGeom>
          <a:solidFill>
            <a:schemeClr val="bg1">
              <a:alpha val="64000"/>
            </a:schemeClr>
          </a:solidFill>
        </p:spPr>
        <p:txBody>
          <a:bodyPr wrap="square" rtlCol="0">
            <a:spAutoFit/>
          </a:bodyPr>
          <a:lstStyle/>
          <a:p>
            <a:r>
              <a:rPr lang="en-US" dirty="0"/>
              <a:t>Arctic oil development infrastructure</a:t>
            </a:r>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196</Words>
  <Application>Microsoft Office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Olivia Lee</cp:lastModifiedBy>
  <cp:revision>73</cp:revision>
  <dcterms:created xsi:type="dcterms:W3CDTF">2010-09-02T17:02:09Z</dcterms:created>
  <dcterms:modified xsi:type="dcterms:W3CDTF">2021-04-02T18:46:49Z</dcterms:modified>
</cp:coreProperties>
</file>