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CC"/>
    <a:srgbClr val="C7D3D4"/>
    <a:srgbClr val="D6E8E5"/>
    <a:srgbClr val="F8971F"/>
    <a:srgbClr val="006566"/>
    <a:srgbClr val="27A7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68"/>
    <p:restoredTop sz="94674"/>
  </p:normalViewPr>
  <p:slideViewPr>
    <p:cSldViewPr>
      <p:cViewPr varScale="1">
        <p:scale>
          <a:sx n="62" d="100"/>
          <a:sy n="62" d="100"/>
        </p:scale>
        <p:origin x="-11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6/9/21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6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6/9/21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171172"/>
            <a:ext cx="8915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/>
              <a:t>How Does Arctic Sea Ice Growth Respond to Atmospheric Forcing?</a:t>
            </a:r>
            <a:endParaRPr lang="en-US" sz="2000" dirty="0"/>
          </a:p>
          <a:p>
            <a:pPr algn="ctr">
              <a:defRPr/>
            </a:pP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1" y="6172200"/>
            <a:ext cx="8610599" cy="5539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GB" sz="1000" b="1" dirty="0"/>
              <a:t>Reference</a:t>
            </a:r>
            <a:r>
              <a:rPr lang="en-GB" sz="1000" b="1" dirty="0" smtClean="0"/>
              <a:t>: </a:t>
            </a:r>
            <a:r>
              <a:rPr lang="en-US" sz="1000" dirty="0"/>
              <a:t>Lei </a:t>
            </a:r>
            <a:r>
              <a:rPr lang="en-US" sz="1000" dirty="0" err="1"/>
              <a:t>Cai</a:t>
            </a:r>
            <a:r>
              <a:rPr lang="en-US" sz="1000" dirty="0"/>
              <a:t>, Vladimir A. Alexeev and John E. Walsh, 2020. “Arctic Sea Ice Growth in Response to Synoptic- and Large-Scale Atmospheric Forcing from CMIP5 Models” Journal of Climate 33 (14), DOI:  https://</a:t>
            </a:r>
            <a:r>
              <a:rPr lang="en-US" sz="1000" dirty="0" err="1"/>
              <a:t>doi.org</a:t>
            </a:r>
            <a:r>
              <a:rPr lang="en-US" sz="1000" dirty="0"/>
              <a:t>/10.1175/JCLI-D-19-0326.1 </a:t>
            </a:r>
          </a:p>
          <a:p>
            <a:pPr>
              <a:defRPr/>
            </a:pPr>
            <a:endParaRPr lang="en-US" sz="1000" i="1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45A9BA03-C8CC-3947-B4CB-6F10110094B3}"/>
              </a:ext>
            </a:extLst>
          </p:cNvPr>
          <p:cNvGrpSpPr/>
          <p:nvPr/>
        </p:nvGrpSpPr>
        <p:grpSpPr>
          <a:xfrm>
            <a:off x="0" y="3491946"/>
            <a:ext cx="4495800" cy="2662536"/>
            <a:chOff x="15240" y="3491946"/>
            <a:chExt cx="4495800" cy="266253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9289BE20-34EC-844D-BB41-EEE2758A1C0B}"/>
                </a:ext>
              </a:extLst>
            </p:cNvPr>
            <p:cNvSpPr/>
            <p:nvPr/>
          </p:nvSpPr>
          <p:spPr>
            <a:xfrm>
              <a:off x="15240" y="3491947"/>
              <a:ext cx="4495800" cy="2662535"/>
            </a:xfrm>
            <a:prstGeom prst="rect">
              <a:avLst/>
            </a:prstGeom>
            <a:solidFill>
              <a:srgbClr val="C7D3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3DA12696-894F-2747-AB9B-30D6A51DD94E}"/>
                </a:ext>
              </a:extLst>
            </p:cNvPr>
            <p:cNvSpPr txBox="1"/>
            <p:nvPr/>
          </p:nvSpPr>
          <p:spPr>
            <a:xfrm>
              <a:off x="15240" y="3491946"/>
              <a:ext cx="3657600" cy="400110"/>
            </a:xfrm>
            <a:prstGeom prst="rect">
              <a:avLst/>
            </a:prstGeom>
            <a:solidFill>
              <a:srgbClr val="006566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How did we conduct the science?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04187209-B186-2441-B98F-D2D9F0832BF7}"/>
              </a:ext>
            </a:extLst>
          </p:cNvPr>
          <p:cNvGrpSpPr/>
          <p:nvPr/>
        </p:nvGrpSpPr>
        <p:grpSpPr>
          <a:xfrm>
            <a:off x="0" y="766464"/>
            <a:ext cx="4495800" cy="2662536"/>
            <a:chOff x="0" y="766464"/>
            <a:chExt cx="4495800" cy="2662536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xmlns="" id="{D8585F50-921A-E647-B284-21DA5BF4D02C}"/>
                </a:ext>
              </a:extLst>
            </p:cNvPr>
            <p:cNvSpPr/>
            <p:nvPr/>
          </p:nvSpPr>
          <p:spPr>
            <a:xfrm>
              <a:off x="0" y="766465"/>
              <a:ext cx="4495800" cy="2662535"/>
            </a:xfrm>
            <a:prstGeom prst="rect">
              <a:avLst/>
            </a:prstGeom>
            <a:solidFill>
              <a:srgbClr val="D6E8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0" y="766464"/>
              <a:ext cx="3657600" cy="400110"/>
            </a:xfrm>
            <a:prstGeom prst="rect">
              <a:avLst/>
            </a:prstGeom>
            <a:solidFill>
              <a:srgbClr val="27A79A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Why did we do this research?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F637B53A-0ADB-C44C-9268-C87FE5D386DD}"/>
              </a:ext>
            </a:extLst>
          </p:cNvPr>
          <p:cNvGrpSpPr/>
          <p:nvPr/>
        </p:nvGrpSpPr>
        <p:grpSpPr>
          <a:xfrm>
            <a:off x="4572000" y="3810000"/>
            <a:ext cx="4572000" cy="2344482"/>
            <a:chOff x="4572000" y="3491946"/>
            <a:chExt cx="4572000" cy="266253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689CDD62-2F67-1542-816A-069982EFA848}"/>
                </a:ext>
              </a:extLst>
            </p:cNvPr>
            <p:cNvSpPr/>
            <p:nvPr/>
          </p:nvSpPr>
          <p:spPr>
            <a:xfrm>
              <a:off x="4572000" y="3491947"/>
              <a:ext cx="4572000" cy="2662535"/>
            </a:xfrm>
            <a:prstGeom prst="rect">
              <a:avLst/>
            </a:prstGeom>
            <a:solidFill>
              <a:srgbClr val="FFE7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7E75A3DE-5CF3-A349-B685-D8DD221B4428}"/>
                </a:ext>
              </a:extLst>
            </p:cNvPr>
            <p:cNvSpPr txBox="1"/>
            <p:nvPr/>
          </p:nvSpPr>
          <p:spPr>
            <a:xfrm>
              <a:off x="4572000" y="3491946"/>
              <a:ext cx="3657600" cy="400110"/>
            </a:xfrm>
            <a:prstGeom prst="rect">
              <a:avLst/>
            </a:prstGeom>
            <a:solidFill>
              <a:srgbClr val="F8971F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</a:rPr>
                <a:t>Why do these findings matter?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FBE0020-DDA7-1844-9E69-C315C3300AB1}"/>
              </a:ext>
            </a:extLst>
          </p:cNvPr>
          <p:cNvSpPr txBox="1"/>
          <p:nvPr/>
        </p:nvSpPr>
        <p:spPr>
          <a:xfrm>
            <a:off x="76200" y="1397675"/>
            <a:ext cx="4114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Arctic </a:t>
            </a:r>
            <a:r>
              <a:rPr lang="en-US" dirty="0"/>
              <a:t>ice is an important component of our climate system.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driven by ocean and atmosphere and it is important to understand how sea ice is formed, now and in the future.</a:t>
            </a:r>
          </a:p>
          <a:p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536EEDFC-3356-5B4E-A96F-44C299D96280}"/>
              </a:ext>
            </a:extLst>
          </p:cNvPr>
          <p:cNvSpPr txBox="1"/>
          <p:nvPr/>
        </p:nvSpPr>
        <p:spPr>
          <a:xfrm>
            <a:off x="76200" y="4016276"/>
            <a:ext cx="434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-We </a:t>
            </a:r>
            <a:r>
              <a:rPr lang="en-US" dirty="0"/>
              <a:t>explore the response of </a:t>
            </a:r>
            <a:r>
              <a:rPr lang="en-US" dirty="0" smtClean="0"/>
              <a:t>Arctic </a:t>
            </a:r>
            <a:r>
              <a:rPr lang="en-US" dirty="0"/>
              <a:t>sea ice growth to </a:t>
            </a:r>
            <a:r>
              <a:rPr lang="en-US" dirty="0" smtClean="0"/>
              <a:t>atmospheric forcing using </a:t>
            </a:r>
            <a:r>
              <a:rPr lang="en-US" dirty="0"/>
              <a:t>model output </a:t>
            </a:r>
            <a:r>
              <a:rPr lang="en-US" dirty="0" smtClean="0"/>
              <a:t>of </a:t>
            </a:r>
            <a:r>
              <a:rPr lang="en-US" dirty="0"/>
              <a:t>the Coupled Model </a:t>
            </a:r>
            <a:r>
              <a:rPr lang="en-US" dirty="0" err="1"/>
              <a:t>Intercomparison</a:t>
            </a:r>
            <a:r>
              <a:rPr lang="en-US" dirty="0"/>
              <a:t> </a:t>
            </a:r>
            <a:r>
              <a:rPr lang="en-US" dirty="0" smtClean="0"/>
              <a:t>Project Phase 5 from three </a:t>
            </a:r>
            <a:r>
              <a:rPr lang="en-US" dirty="0"/>
              <a:t>models that are successful in reproducing the wintertime Arctic Oscillation and Arctic Dipole patterns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FB43687F-3805-D04D-B205-69CD16CD50A5}"/>
              </a:ext>
            </a:extLst>
          </p:cNvPr>
          <p:cNvSpPr txBox="1"/>
          <p:nvPr/>
        </p:nvSpPr>
        <p:spPr>
          <a:xfrm>
            <a:off x="4724400" y="4343400"/>
            <a:ext cx="41148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three </a:t>
            </a:r>
            <a:r>
              <a:rPr lang="en-US" dirty="0" smtClean="0"/>
              <a:t>models </a:t>
            </a:r>
            <a:r>
              <a:rPr lang="en-US" dirty="0"/>
              <a:t>agree on the weaker response of dynamic sea ice growth rate. </a:t>
            </a:r>
            <a:r>
              <a:rPr lang="en-US" dirty="0" smtClean="0"/>
              <a:t>This </a:t>
            </a:r>
            <a:r>
              <a:rPr lang="en-US" dirty="0"/>
              <a:t>is </a:t>
            </a:r>
            <a:r>
              <a:rPr lang="en-US" dirty="0" smtClean="0"/>
              <a:t>important in order </a:t>
            </a:r>
            <a:r>
              <a:rPr lang="en-US" dirty="0"/>
              <a:t>to understand how the sea ice will interact with the atmosphere in the future.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2D845125-531C-1348-991D-D760D0533DEB}"/>
              </a:ext>
            </a:extLst>
          </p:cNvPr>
          <p:cNvSpPr txBox="1"/>
          <p:nvPr/>
        </p:nvSpPr>
        <p:spPr>
          <a:xfrm>
            <a:off x="4724400" y="2819400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Response of the sea ice growth rate to the Arctic Dipole during the historical period (left) and future projections (right)</a:t>
            </a:r>
            <a:endParaRPr lang="en-US" dirty="0"/>
          </a:p>
        </p:txBody>
      </p:sp>
      <p:pic>
        <p:nvPicPr>
          <p:cNvPr id="3" name="Picture 2" descr="Screen Shot 2021-06-09 at 8.40.0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560532"/>
            <a:ext cx="4038600" cy="2304575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232</Words>
  <Application>Microsoft Macintosh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Vladimir Alexeev</cp:lastModifiedBy>
  <cp:revision>71</cp:revision>
  <dcterms:created xsi:type="dcterms:W3CDTF">2010-09-02T17:02:09Z</dcterms:created>
  <dcterms:modified xsi:type="dcterms:W3CDTF">2021-06-10T04:45:08Z</dcterms:modified>
</cp:coreProperties>
</file>