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20" autoAdjust="0"/>
  </p:normalViewPr>
  <p:slideViewPr>
    <p:cSldViewPr>
      <p:cViewPr varScale="1">
        <p:scale>
          <a:sx n="96" d="100"/>
          <a:sy n="96" d="100"/>
        </p:scale>
        <p:origin x="204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6/30/20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6/30/20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6/30/20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29/2020GL087250"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tiff"/><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0"/>
            <a:ext cx="9144000" cy="523220"/>
          </a:xfrm>
          <a:prstGeom prst="rect">
            <a:avLst/>
          </a:prstGeom>
          <a:noFill/>
        </p:spPr>
        <p:txBody>
          <a:bodyPr wrap="square">
            <a:spAutoFit/>
          </a:bodyPr>
          <a:lstStyle/>
          <a:p>
            <a:r>
              <a:rPr lang="en-US" sz="2800" dirty="0"/>
              <a:t>MJO Propagation Across the Maritime Continent</a:t>
            </a:r>
            <a:endParaRPr lang="en-US" sz="2800" dirty="0">
              <a:latin typeface="Avenir Book" panose="02000503020000020003" pitchFamily="2" charset="0"/>
            </a:endParaRPr>
          </a:p>
        </p:txBody>
      </p:sp>
      <p:sp>
        <p:nvSpPr>
          <p:cNvPr id="12" name="TextBox 11"/>
          <p:cNvSpPr txBox="1"/>
          <p:nvPr/>
        </p:nvSpPr>
        <p:spPr>
          <a:xfrm>
            <a:off x="1430518" y="5879382"/>
            <a:ext cx="554959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err="1"/>
              <a:t>Ahn</a:t>
            </a:r>
            <a:r>
              <a:rPr lang="en-US" sz="1200" dirty="0"/>
              <a:t>, M.-S., D. Kim, J. Lee, K.R. Sperber, P.J. </a:t>
            </a:r>
            <a:r>
              <a:rPr lang="en-US" sz="1200" dirty="0" err="1"/>
              <a:t>Gleckler</a:t>
            </a:r>
            <a:r>
              <a:rPr lang="en-US" sz="1200" dirty="0"/>
              <a:t>, X. Jiang, Y.-G. Ham, and H. Kim, 2020: MJO propagation across the Maritime Continent: Are CMIP6 models better than CMIP5 models? </a:t>
            </a:r>
            <a:r>
              <a:rPr lang="en-US" sz="1200" dirty="0" err="1"/>
              <a:t>Geophys</a:t>
            </a:r>
            <a:r>
              <a:rPr lang="en-US" sz="1200" dirty="0"/>
              <a:t>. Res. Lett., </a:t>
            </a:r>
            <a:r>
              <a:rPr lang="en-US" sz="1200" dirty="0" err="1"/>
              <a:t>doi</a:t>
            </a:r>
            <a:r>
              <a:rPr lang="en-US" sz="1200" dirty="0"/>
              <a:t>: </a:t>
            </a:r>
            <a:r>
              <a:rPr lang="en-US" sz="1200" u="sng" dirty="0">
                <a:hlinkClick r:id="rId3"/>
              </a:rPr>
              <a:t>10.1029/2020GL087250</a:t>
            </a:r>
            <a:r>
              <a:rPr lang="en-US" sz="1200" dirty="0"/>
              <a:t>. </a:t>
            </a:r>
            <a:endParaRPr lang="en-GB" sz="1200" dirty="0">
              <a:latin typeface="Avenir Book" panose="02000503020000020003" pitchFamily="2" charset="0"/>
            </a:endParaRPr>
          </a:p>
        </p:txBody>
      </p:sp>
      <p:sp>
        <p:nvSpPr>
          <p:cNvPr id="14" name="TextBox 13"/>
          <p:cNvSpPr txBox="1"/>
          <p:nvPr/>
        </p:nvSpPr>
        <p:spPr>
          <a:xfrm>
            <a:off x="3733800" y="4114601"/>
            <a:ext cx="5336883" cy="1477328"/>
          </a:xfrm>
          <a:prstGeom prst="rect">
            <a:avLst/>
          </a:prstGeom>
          <a:noFill/>
        </p:spPr>
        <p:txBody>
          <a:bodyPr wrap="square" rtlCol="0">
            <a:spAutoFit/>
          </a:bodyPr>
          <a:lstStyle/>
          <a:p>
            <a:r>
              <a:rPr lang="en-US" b="1" dirty="0">
                <a:solidFill>
                  <a:srgbClr val="77933C"/>
                </a:solidFill>
                <a:latin typeface="Avenir Book" panose="02000503020000020003" pitchFamily="2" charset="0"/>
              </a:rPr>
              <a:t>Research summary</a:t>
            </a:r>
            <a:br>
              <a:rPr lang="en-US" b="1" dirty="0">
                <a:solidFill>
                  <a:srgbClr val="77933C"/>
                </a:solidFill>
                <a:latin typeface="Avenir Book" panose="02000503020000020003" pitchFamily="2" charset="0"/>
              </a:rPr>
            </a:br>
            <a:r>
              <a:rPr lang="en-US" sz="1200" dirty="0">
                <a:latin typeface="Avenir Book" panose="02000503020000020003" pitchFamily="2" charset="0"/>
              </a:rPr>
              <a:t>Our process level analysis indicates that the improvement (CMIP6 vs CMIP5) in the MC propagation metric is related to the better representation of the mean state moisture around the MC. Using this metric in conjunction with a moisture budget analysis revealed that the improved MJO propagation over the MC in the CMIP6 mean is mainly attributed to the larger zonal and meridional moisture advection over the southern MC. </a:t>
            </a:r>
          </a:p>
        </p:txBody>
      </p:sp>
      <p:sp>
        <p:nvSpPr>
          <p:cNvPr id="11" name="TextBox 10"/>
          <p:cNvSpPr txBox="1"/>
          <p:nvPr/>
        </p:nvSpPr>
        <p:spPr>
          <a:xfrm>
            <a:off x="88449" y="1066800"/>
            <a:ext cx="3718668" cy="4339650"/>
          </a:xfrm>
          <a:prstGeom prst="rect">
            <a:avLst/>
          </a:prstGeom>
          <a:noFill/>
        </p:spPr>
        <p:txBody>
          <a:bodyPr wrap="square" rtlCol="0">
            <a:spAutoFit/>
          </a:bodyPr>
          <a:lstStyle/>
          <a:p>
            <a:r>
              <a:rPr lang="en-US" b="1" dirty="0">
                <a:solidFill>
                  <a:srgbClr val="77933C"/>
                </a:solidFill>
                <a:latin typeface="Avenir Book" panose="02000503020000020003" pitchFamily="2" charset="0"/>
              </a:rPr>
              <a:t>Scientific Achievement</a:t>
            </a:r>
            <a:br>
              <a:rPr lang="en-US" sz="1400" b="1" dirty="0">
                <a:solidFill>
                  <a:srgbClr val="77933C"/>
                </a:solidFill>
                <a:latin typeface="Avenir Book" panose="02000503020000020003" pitchFamily="2" charset="0"/>
              </a:rPr>
            </a:br>
            <a:r>
              <a:rPr lang="en-US" sz="1200" dirty="0">
                <a:latin typeface="Avenir Book" panose="02000503020000020003" pitchFamily="2" charset="0"/>
              </a:rPr>
              <a:t>Many contemporary climate models struggle to simulate a realistic Madden-Julian Oscillation (MJO) propagation across the Maritime Continent, and this common bias had persisted over the previous generations of CMIP. We show that, in the newly </a:t>
            </a:r>
            <a:r>
              <a:rPr lang="en-US" sz="1200">
                <a:latin typeface="Avenir Book" panose="02000503020000020003" pitchFamily="2" charset="0"/>
              </a:rPr>
              <a:t>released CMIP6 </a:t>
            </a:r>
            <a:r>
              <a:rPr lang="en-US" sz="1200" dirty="0">
                <a:latin typeface="Avenir Book" panose="02000503020000020003" pitchFamily="2" charset="0"/>
              </a:rPr>
              <a:t>models, the simulation of the MJO propagation is significantly improved when compared to CMIP5 models. The improvement in the MJO simulation is mainly due to the reduction of the dry bias that many CMIP5 models exhibit over the Indo-Pacific Warm Pool region.</a:t>
            </a:r>
          </a:p>
          <a:p>
            <a:br>
              <a:rPr lang="en-US" sz="1200" dirty="0">
                <a:latin typeface="Avenir Book" panose="02000503020000020003" pitchFamily="2" charset="0"/>
              </a:rPr>
            </a:br>
            <a:r>
              <a:rPr lang="en-US" b="1" dirty="0">
                <a:solidFill>
                  <a:schemeClr val="accent3">
                    <a:lumMod val="75000"/>
                  </a:schemeClr>
                </a:solidFill>
                <a:latin typeface="Avenir Book" panose="02000503020000020003" pitchFamily="2" charset="0"/>
              </a:rPr>
              <a:t>Significance &amp; Impact</a:t>
            </a:r>
          </a:p>
          <a:p>
            <a:r>
              <a:rPr lang="en-US" sz="1200" dirty="0">
                <a:latin typeface="Avenir Book" panose="02000503020000020003" pitchFamily="2" charset="0"/>
              </a:rPr>
              <a:t>We propose a new metric that is designed to indicate the robustness of MJO propagation over the MC. The metric, which we term the “MC propagation metric,” is derived from a well-established MJO lag‐regression diagnostic.  This objective performance test provides a succinct means of gauging critical processes of the MJO that can be used to monitor model improvements.</a:t>
            </a:r>
          </a:p>
        </p:txBody>
      </p:sp>
      <p:sp>
        <p:nvSpPr>
          <p:cNvPr id="20" name="Rectangle 19">
            <a:extLst>
              <a:ext uri="{FF2B5EF4-FFF2-40B4-BE49-F238E27FC236}">
                <a16:creationId xmlns:a16="http://schemas.microsoft.com/office/drawing/2014/main" id="{A0951971-EFB1-F24F-BBE3-9E8997F87D78}"/>
              </a:ext>
            </a:extLst>
          </p:cNvPr>
          <p:cNvSpPr/>
          <p:nvPr/>
        </p:nvSpPr>
        <p:spPr>
          <a:xfrm>
            <a:off x="3810000" y="1066800"/>
            <a:ext cx="5290368" cy="2805093"/>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3">
                  <a:lumMod val="75000"/>
                </a:schemeClr>
              </a:solidFill>
            </a:endParaRPr>
          </a:p>
        </p:txBody>
      </p:sp>
      <p:sp>
        <p:nvSpPr>
          <p:cNvPr id="10" name="Rectangle 9"/>
          <p:cNvSpPr/>
          <p:nvPr/>
        </p:nvSpPr>
        <p:spPr>
          <a:xfrm>
            <a:off x="3886951" y="3209236"/>
            <a:ext cx="5060266" cy="646331"/>
          </a:xfrm>
          <a:prstGeom prst="rect">
            <a:avLst/>
          </a:prstGeom>
        </p:spPr>
        <p:txBody>
          <a:bodyPr wrap="square">
            <a:spAutoFit/>
          </a:bodyPr>
          <a:lstStyle/>
          <a:p>
            <a:r>
              <a:rPr lang="en-US" sz="1200" dirty="0">
                <a:latin typeface="Avenir Light" panose="020B0402020203020204" pitchFamily="34" charset="77"/>
              </a:rPr>
              <a:t>The MC propagation metric is obtained as a sum of positive regression coefficients over the MC area (100–150°E and 0–25 lag days) in a well-established lag‐regression MJO diagnostic</a:t>
            </a:r>
            <a:endParaRPr lang="en-US" dirty="0">
              <a:latin typeface="Avenir Light" panose="020B0402020203020204" pitchFamily="34" charset="77"/>
            </a:endParaRPr>
          </a:p>
        </p:txBody>
      </p:sp>
      <p:sp>
        <p:nvSpPr>
          <p:cNvPr id="27" name="Rectangle 26">
            <a:extLst>
              <a:ext uri="{FF2B5EF4-FFF2-40B4-BE49-F238E27FC236}">
                <a16:creationId xmlns:a16="http://schemas.microsoft.com/office/drawing/2014/main" id="{6B735D87-0390-EE4F-A068-71001F9CDE17}"/>
              </a:ext>
            </a:extLst>
          </p:cNvPr>
          <p:cNvSpPr/>
          <p:nvPr/>
        </p:nvSpPr>
        <p:spPr>
          <a:xfrm>
            <a:off x="3968862" y="1051494"/>
            <a:ext cx="4977115" cy="584775"/>
          </a:xfrm>
          <a:prstGeom prst="rect">
            <a:avLst/>
          </a:prstGeom>
          <a:noFill/>
        </p:spPr>
        <p:txBody>
          <a:bodyPr wrap="square">
            <a:spAutoFit/>
          </a:bodyPr>
          <a:lstStyle/>
          <a:p>
            <a:pPr algn="ctr"/>
            <a:r>
              <a:rPr lang="en-US" sz="1600" b="1" dirty="0"/>
              <a:t>Maritime Continent propagation metric</a:t>
            </a:r>
          </a:p>
          <a:p>
            <a:pPr algn="ctr"/>
            <a:endParaRPr lang="en-US" sz="1600" dirty="0">
              <a:latin typeface="Avenir Book" panose="02000503020000020003" pitchFamily="2" charset="0"/>
            </a:endParaRP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pic>
        <p:nvPicPr>
          <p:cNvPr id="13" name="Picture 12" descr="A screenshot of a cell phone&#10;&#10;Description automatically generated">
            <a:extLst>
              <a:ext uri="{FF2B5EF4-FFF2-40B4-BE49-F238E27FC236}">
                <a16:creationId xmlns:a16="http://schemas.microsoft.com/office/drawing/2014/main" id="{F5AFCA33-DB72-094D-B6B8-49258E3020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4967" y="1359271"/>
            <a:ext cx="4724400" cy="1880660"/>
          </a:xfrm>
          <a:prstGeom prst="rect">
            <a:avLst/>
          </a:prstGeom>
        </p:spPr>
      </p:pic>
      <p:pic>
        <p:nvPicPr>
          <p:cNvPr id="19" name="Picture 18">
            <a:extLst>
              <a:ext uri="{FF2B5EF4-FFF2-40B4-BE49-F238E27FC236}">
                <a16:creationId xmlns:a16="http://schemas.microsoft.com/office/drawing/2014/main" id="{2609D520-596E-8147-AADE-296715D2ED1E}"/>
              </a:ext>
            </a:extLst>
          </p:cNvPr>
          <p:cNvPicPr>
            <a:picLocks noChangeAspect="1"/>
          </p:cNvPicPr>
          <p:nvPr/>
        </p:nvPicPr>
        <p:blipFill>
          <a:blip r:embed="rId6"/>
          <a:stretch>
            <a:fillRect/>
          </a:stretch>
        </p:blipFill>
        <p:spPr>
          <a:xfrm>
            <a:off x="152400" y="5822245"/>
            <a:ext cx="975015" cy="654755"/>
          </a:xfrm>
          <a:prstGeom prst="rect">
            <a:avLst/>
          </a:prstGeom>
        </p:spPr>
      </p:pic>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36166</TotalTime>
  <Words>348</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Avenir Light</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Gleckler, Peter J.</cp:lastModifiedBy>
  <cp:revision>167</cp:revision>
  <dcterms:created xsi:type="dcterms:W3CDTF">2011-09-07T23:26:42Z</dcterms:created>
  <dcterms:modified xsi:type="dcterms:W3CDTF">2020-06-30T21:41:24Z</dcterms:modified>
</cp:coreProperties>
</file>