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88805" autoAdjust="0"/>
  </p:normalViewPr>
  <p:slideViewPr>
    <p:cSldViewPr>
      <p:cViewPr varScale="1">
        <p:scale>
          <a:sx n="79" d="100"/>
          <a:sy n="79" d="100"/>
        </p:scale>
        <p:origin x="197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0988A-B1F8-4F3A-AAD7-8ABD8564B2F7}" type="datetimeFigureOut">
              <a:rPr lang="en-US" smtClean="0"/>
              <a:t>2/25/19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45738-F089-4C63-86F4-DC042693CB8F}" type="slidenum">
              <a:rPr lang="en-US" smtClean="0"/>
              <a:t>‹#›</a:t>
            </a:fld>
            <a:endParaRPr lang="en-US"/>
          </a:p>
        </p:txBody>
      </p:sp>
    </p:spTree>
    <p:extLst>
      <p:ext uri="{BB962C8B-B14F-4D97-AF65-F5344CB8AC3E}">
        <p14:creationId xmlns:p14="http://schemas.microsoft.com/office/powerpoint/2010/main" val="100609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0250" indent="-280988">
              <a:defRPr>
                <a:solidFill>
                  <a:schemeClr val="tx1"/>
                </a:solidFill>
                <a:latin typeface="Calibri" pitchFamily="34" charset="0"/>
              </a:defRPr>
            </a:lvl2pPr>
            <a:lvl3pPr marL="1123950" indent="-223838">
              <a:defRPr>
                <a:solidFill>
                  <a:schemeClr val="tx1"/>
                </a:solidFill>
                <a:latin typeface="Calibri" pitchFamily="34" charset="0"/>
              </a:defRPr>
            </a:lvl3pPr>
            <a:lvl4pPr marL="1573213" indent="-223838">
              <a:defRPr>
                <a:solidFill>
                  <a:schemeClr val="tx1"/>
                </a:solidFill>
                <a:latin typeface="Calibri" pitchFamily="34" charset="0"/>
              </a:defRPr>
            </a:lvl4pPr>
            <a:lvl5pPr marL="2022475" indent="-223838">
              <a:defRPr>
                <a:solidFill>
                  <a:schemeClr val="tx1"/>
                </a:solidFill>
                <a:latin typeface="Calibri" pitchFamily="34" charset="0"/>
              </a:defRPr>
            </a:lvl5pPr>
            <a:lvl6pPr marL="2479675" indent="-223838" fontAlgn="base">
              <a:spcBef>
                <a:spcPct val="0"/>
              </a:spcBef>
              <a:spcAft>
                <a:spcPct val="0"/>
              </a:spcAft>
              <a:defRPr>
                <a:solidFill>
                  <a:schemeClr val="tx1"/>
                </a:solidFill>
                <a:latin typeface="Calibri" pitchFamily="34" charset="0"/>
              </a:defRPr>
            </a:lvl6pPr>
            <a:lvl7pPr marL="2936875" indent="-223838" fontAlgn="base">
              <a:spcBef>
                <a:spcPct val="0"/>
              </a:spcBef>
              <a:spcAft>
                <a:spcPct val="0"/>
              </a:spcAft>
              <a:defRPr>
                <a:solidFill>
                  <a:schemeClr val="tx1"/>
                </a:solidFill>
                <a:latin typeface="Calibri" pitchFamily="34" charset="0"/>
              </a:defRPr>
            </a:lvl7pPr>
            <a:lvl8pPr marL="3394075" indent="-223838" fontAlgn="base">
              <a:spcBef>
                <a:spcPct val="0"/>
              </a:spcBef>
              <a:spcAft>
                <a:spcPct val="0"/>
              </a:spcAft>
              <a:defRPr>
                <a:solidFill>
                  <a:schemeClr val="tx1"/>
                </a:solidFill>
                <a:latin typeface="Calibri" pitchFamily="34" charset="0"/>
              </a:defRPr>
            </a:lvl8pPr>
            <a:lvl9pPr marL="3851275" indent="-2238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163484F-2281-43B6-BFF6-93F70712FE1C}" type="slidenum">
              <a:rPr lang="en-US" altLang="en-US">
                <a:cs typeface="Arial" charset="0"/>
              </a:rPr>
              <a:pPr fontAlgn="base">
                <a:spcBef>
                  <a:spcPct val="0"/>
                </a:spcBef>
                <a:spcAft>
                  <a:spcPct val="0"/>
                </a:spcAft>
              </a:pPr>
              <a:t>1</a:t>
            </a:fld>
            <a:endParaRPr lang="en-US" altLang="en-US">
              <a:cs typeface="Arial" charset="0"/>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Summary: Many climate models predict that the reflectivity of low-level clouds increases with warming in the middle and high latitudes. Specifically, models predict an increase in reflectivity at colder temperatures below freezing and a decrease with warming at warmer temperatures. Analysis of satellite retrievals have also found a similar relationship. Scientists at LLNL, CSU, and SUNY-Albany used cloud retrievals from the U.S. Department of Energy’s Atmospheric and Radiation Measurement (ARM) program to test whether the same relationship can also be seen in ground-based observations of low-level stratiform clouds. Indeed, optical depth retrievals from independent instruments show the same qualitative relationship, where most of the response is explained by the changes in the amount of cloud water. Furthermore, the extra-detailed retrievals at the ARM sites allowed the scientists to test whether observational evidence support any of five mechanisms proposed in the literature to drive changes in cloud reflectivity with temperature. They found that an increase in condensed water following the adiabatic lapse rate and a shift in the cloud phase from ice to liquid both contributed to the increase in cloud water with warming. They also found that a decrease in cloud water was explained by a weakening of the cloud-top inversion and a stabilization of the boundary layer. The findings and methods within this study provide a means to observationally constrain model processes that are behind the cloud response to future warming.</a:t>
            </a:r>
            <a:r>
              <a:rPr lang="en-US" sz="1000" dirty="0">
                <a:effectLst/>
              </a:rPr>
              <a:t> </a:t>
            </a:r>
            <a:endParaRPr lang="en-US" alt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2306426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00">
                <a:solidFill>
                  <a:srgbClr val="898989"/>
                </a:solidFill>
                <a:latin typeface="+mn-lt"/>
              </a:defRPr>
            </a:lvl1pPr>
          </a:lstStyle>
          <a:p>
            <a:pPr>
              <a:defRPr/>
            </a:pPr>
            <a:fld id="{288929F4-C5A6-401A-A1C8-F9E29B57FF4B}" type="datetimeFigureOut">
              <a:rPr lang="en-US" altLang="en-US"/>
              <a:pPr>
                <a:defRPr/>
              </a:pPr>
              <a:t>2/25/19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a:solidFill>
                  <a:srgbClr val="898989"/>
                </a:solidFill>
                <a:latin typeface="+mn-lt"/>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mn-lt"/>
              </a:defRPr>
            </a:lvl1pPr>
          </a:lstStyle>
          <a:p>
            <a:pPr>
              <a:defRPr/>
            </a:pPr>
            <a:fld id="{38D836DC-8003-470E-BCFB-52F4AE687D37}" type="slidenum">
              <a:rPr lang="en-US" altLang="en-US"/>
              <a:pPr>
                <a:defRPr/>
              </a:pPr>
              <a:t>‹#›</a:t>
            </a:fld>
            <a:endParaRPr lang="en-US" altLang="en-US"/>
          </a:p>
        </p:txBody>
      </p:sp>
    </p:spTree>
    <p:extLst>
      <p:ext uri="{BB962C8B-B14F-4D97-AF65-F5344CB8AC3E}">
        <p14:creationId xmlns:p14="http://schemas.microsoft.com/office/powerpoint/2010/main" val="382322989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9FE98C-CBD9-B941-B095-E70F0C1A89B2}"/>
              </a:ext>
            </a:extLst>
          </p:cNvPr>
          <p:cNvPicPr>
            <a:picLocks noChangeAspect="1"/>
          </p:cNvPicPr>
          <p:nvPr/>
        </p:nvPicPr>
        <p:blipFill>
          <a:blip r:embed="rId3"/>
          <a:stretch>
            <a:fillRect/>
          </a:stretch>
        </p:blipFill>
        <p:spPr>
          <a:xfrm>
            <a:off x="3848415" y="1472820"/>
            <a:ext cx="5143184" cy="3225029"/>
          </a:xfrm>
          <a:prstGeom prst="rect">
            <a:avLst/>
          </a:prstGeom>
        </p:spPr>
      </p:pic>
      <p:sp>
        <p:nvSpPr>
          <p:cNvPr id="2" name="Rectangle 1"/>
          <p:cNvSpPr/>
          <p:nvPr/>
        </p:nvSpPr>
        <p:spPr>
          <a:xfrm>
            <a:off x="0" y="76200"/>
            <a:ext cx="9144000" cy="914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15000"/>
              </a:spcBef>
              <a:buFontTx/>
              <a:buNone/>
            </a:pPr>
            <a:endParaRPr lang="en-US" altLang="en-US" sz="1600">
              <a:cs typeface="Arial" charset="0"/>
            </a:endParaRPr>
          </a:p>
        </p:txBody>
      </p:sp>
      <p:sp>
        <p:nvSpPr>
          <p:cNvPr id="3077" name="Rectangle 5"/>
          <p:cNvSpPr>
            <a:spLocks noChangeArrowheads="1"/>
          </p:cNvSpPr>
          <p:nvPr/>
        </p:nvSpPr>
        <p:spPr bwMode="auto">
          <a:xfrm>
            <a:off x="152400" y="120847"/>
            <a:ext cx="83625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solidFill>
                  <a:schemeClr val="bg1"/>
                </a:solidFill>
                <a:cs typeface="Calibri" panose="020F0502020204030204" pitchFamily="34" charset="0"/>
              </a:rPr>
              <a:t>Using ARM site retrievals to better understand the low cloud optical depth feedback</a:t>
            </a:r>
            <a:endParaRPr lang="en-US" sz="2400" dirty="0">
              <a:solidFill>
                <a:schemeClr val="bg1"/>
              </a:solidFill>
              <a:cs typeface="Calibri" panose="020F0502020204030204" pitchFamily="34" charset="0"/>
            </a:endParaRPr>
          </a:p>
        </p:txBody>
      </p:sp>
      <p:sp>
        <p:nvSpPr>
          <p:cNvPr id="3078" name="Text Box 6"/>
          <p:cNvSpPr txBox="1">
            <a:spLocks noChangeArrowheads="1"/>
          </p:cNvSpPr>
          <p:nvPr/>
        </p:nvSpPr>
        <p:spPr bwMode="auto">
          <a:xfrm>
            <a:off x="304800" y="6305490"/>
            <a:ext cx="8610599" cy="46166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1200" dirty="0" err="1"/>
              <a:t>Terai</a:t>
            </a:r>
            <a:r>
              <a:rPr lang="en-US" sz="1200" dirty="0"/>
              <a:t>, C. R., Zhang, Y., Klein, S. A., </a:t>
            </a:r>
            <a:r>
              <a:rPr lang="en-US" sz="1200" dirty="0" err="1"/>
              <a:t>Zelinka</a:t>
            </a:r>
            <a:r>
              <a:rPr lang="en-US" sz="1200" dirty="0"/>
              <a:t>, M. D., Chiu, J. C. &amp; Min, Q. Mechanisms behind the extratropical stratiform low-cloud optical depth response to temperature in ARM site observations, </a:t>
            </a:r>
            <a:r>
              <a:rPr lang="en-US" sz="1200" i="1" dirty="0"/>
              <a:t>J. </a:t>
            </a:r>
            <a:r>
              <a:rPr lang="en-US" sz="1200" i="1" dirty="0" err="1"/>
              <a:t>Geophys</a:t>
            </a:r>
            <a:r>
              <a:rPr lang="en-US" sz="1200" i="1" dirty="0"/>
              <a:t>. Res. Atmos.</a:t>
            </a:r>
            <a:r>
              <a:rPr lang="en-US" sz="1200" dirty="0"/>
              <a:t>, 124, doi:10.1029/2018JD029359 (2019).</a:t>
            </a:r>
          </a:p>
        </p:txBody>
      </p:sp>
      <p:sp>
        <p:nvSpPr>
          <p:cNvPr id="3079" name="TextBox 9"/>
          <p:cNvSpPr txBox="1">
            <a:spLocks noChangeArrowheads="1"/>
          </p:cNvSpPr>
          <p:nvPr/>
        </p:nvSpPr>
        <p:spPr bwMode="auto">
          <a:xfrm>
            <a:off x="3811417" y="4856006"/>
            <a:ext cx="512303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sz="1400" b="1" dirty="0">
                <a:solidFill>
                  <a:schemeClr val="accent1">
                    <a:lumMod val="75000"/>
                  </a:schemeClr>
                </a:solidFill>
                <a:latin typeface="+mn-lt"/>
                <a:cs typeface="Arial" charset="0"/>
              </a:rPr>
              <a:t>Independent optical depth retrievals from three ARM sites (“SGP”, “NSA”, “ENA”)  from two retrieval methods (“C” or “M”) show an increase in optical depth with warming at colder temperatures and an decrease with warming at warmer temperatures</a:t>
            </a:r>
            <a:r>
              <a:rPr lang="en-US" sz="1400" b="1" dirty="0">
                <a:solidFill>
                  <a:schemeClr val="accent1">
                    <a:lumMod val="75000"/>
                  </a:schemeClr>
                </a:solidFill>
                <a:cs typeface="Arial" charset="0"/>
              </a:rPr>
              <a:t>. This behavior is consistent with what can be found from satellites (“</a:t>
            </a:r>
            <a:r>
              <a:rPr lang="en-US" sz="1400" b="1" dirty="0" err="1">
                <a:solidFill>
                  <a:schemeClr val="accent1">
                    <a:lumMod val="75000"/>
                  </a:schemeClr>
                </a:solidFill>
                <a:cs typeface="Arial" charset="0"/>
              </a:rPr>
              <a:t>isccp</a:t>
            </a:r>
            <a:r>
              <a:rPr lang="en-US" sz="1400" b="1" dirty="0">
                <a:solidFill>
                  <a:schemeClr val="accent1">
                    <a:lumMod val="75000"/>
                  </a:schemeClr>
                </a:solidFill>
                <a:cs typeface="Arial" charset="0"/>
              </a:rPr>
              <a:t> </a:t>
            </a:r>
            <a:r>
              <a:rPr lang="en-US" sz="1400" b="1" dirty="0">
                <a:solidFill>
                  <a:schemeClr val="accent1">
                    <a:lumMod val="75000"/>
                  </a:schemeClr>
                </a:solidFill>
                <a:latin typeface="Symbol" pitchFamily="2" charset="2"/>
                <a:cs typeface="Arial" charset="0"/>
              </a:rPr>
              <a:t>t </a:t>
            </a:r>
            <a:r>
              <a:rPr lang="en-US" sz="1400" b="1" dirty="0">
                <a:solidFill>
                  <a:schemeClr val="accent1">
                    <a:lumMod val="75000"/>
                  </a:schemeClr>
                </a:solidFill>
                <a:cs typeface="Arial" charset="0"/>
              </a:rPr>
              <a:t>at </a:t>
            </a:r>
            <a:r>
              <a:rPr lang="en-US" sz="1400" b="1" dirty="0" err="1">
                <a:solidFill>
                  <a:schemeClr val="accent1">
                    <a:lumMod val="75000"/>
                  </a:schemeClr>
                </a:solidFill>
                <a:cs typeface="Arial" charset="0"/>
              </a:rPr>
              <a:t>sgp</a:t>
            </a:r>
            <a:r>
              <a:rPr lang="en-US" sz="1400" b="1" dirty="0">
                <a:solidFill>
                  <a:schemeClr val="accent1">
                    <a:lumMod val="75000"/>
                  </a:schemeClr>
                </a:solidFill>
                <a:cs typeface="Arial" charset="0"/>
              </a:rPr>
              <a:t>”).  </a:t>
            </a:r>
          </a:p>
        </p:txBody>
      </p:sp>
      <p:sp>
        <p:nvSpPr>
          <p:cNvPr id="10" name="Rectangle 2"/>
          <p:cNvSpPr>
            <a:spLocks noChangeArrowheads="1"/>
          </p:cNvSpPr>
          <p:nvPr/>
        </p:nvSpPr>
        <p:spPr bwMode="auto">
          <a:xfrm>
            <a:off x="152401" y="4648200"/>
            <a:ext cx="411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287338" eaLnBrk="0" hangingPunct="0">
              <a:tabLst>
                <a:tab pos="338138" algn="l"/>
              </a:tabLst>
              <a:defRPr sz="2400">
                <a:solidFill>
                  <a:schemeClr val="tx1"/>
                </a:solidFill>
                <a:latin typeface="Calibri" pitchFamily="34" charset="0"/>
                <a:ea typeface="MS PGothic" pitchFamily="34" charset="-128"/>
              </a:defRPr>
            </a:lvl1pPr>
            <a:lvl2pPr marL="742950" indent="-285750" eaLnBrk="0" hangingPunct="0">
              <a:tabLst>
                <a:tab pos="338138" algn="l"/>
              </a:tabLst>
              <a:defRPr sz="2400">
                <a:solidFill>
                  <a:schemeClr val="tx1"/>
                </a:solidFill>
                <a:latin typeface="Calibri" pitchFamily="34" charset="0"/>
                <a:ea typeface="MS PGothic" pitchFamily="34" charset="-128"/>
              </a:defRPr>
            </a:lvl2pPr>
            <a:lvl3pPr marL="1143000" indent="-228600" eaLnBrk="0" hangingPunct="0">
              <a:tabLst>
                <a:tab pos="338138" algn="l"/>
              </a:tabLst>
              <a:defRPr sz="2400">
                <a:solidFill>
                  <a:schemeClr val="tx1"/>
                </a:solidFill>
                <a:latin typeface="Calibri" pitchFamily="34" charset="0"/>
                <a:ea typeface="MS PGothic" pitchFamily="34" charset="-128"/>
              </a:defRPr>
            </a:lvl3pPr>
            <a:lvl4pPr marL="1600200" indent="-228600" eaLnBrk="0" hangingPunct="0">
              <a:tabLst>
                <a:tab pos="338138" algn="l"/>
              </a:tabLst>
              <a:defRPr sz="2400">
                <a:solidFill>
                  <a:schemeClr val="tx1"/>
                </a:solidFill>
                <a:latin typeface="Calibri" pitchFamily="34" charset="0"/>
                <a:ea typeface="MS PGothic" pitchFamily="34" charset="-128"/>
              </a:defRPr>
            </a:lvl4pPr>
            <a:lvl5pPr marL="2057400" indent="-228600" eaLnBrk="0" hangingPunct="0">
              <a:tabLst>
                <a:tab pos="338138" algn="l"/>
              </a:tabLst>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9pPr>
          </a:lstStyle>
          <a:p>
            <a:pPr algn="ctr" eaLnBrk="1" hangingPunct="1">
              <a:spcBef>
                <a:spcPct val="15000"/>
              </a:spcBef>
            </a:pPr>
            <a:endParaRPr lang="en-US" altLang="en-US" sz="1600" dirty="0"/>
          </a:p>
        </p:txBody>
      </p:sp>
      <p:sp>
        <p:nvSpPr>
          <p:cNvPr id="12" name="Rectangle 4"/>
          <p:cNvSpPr>
            <a:spLocks noChangeArrowheads="1"/>
          </p:cNvSpPr>
          <p:nvPr/>
        </p:nvSpPr>
        <p:spPr bwMode="auto">
          <a:xfrm>
            <a:off x="0" y="9906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15000"/>
              </a:spcBef>
            </a:pPr>
            <a:r>
              <a:rPr lang="en-US" altLang="en-US" sz="1800" b="1" dirty="0"/>
              <a:t>Objective</a:t>
            </a:r>
          </a:p>
          <a:p>
            <a:pPr eaLnBrk="1" hangingPunct="1">
              <a:spcBef>
                <a:spcPct val="15000"/>
              </a:spcBef>
              <a:buFont typeface="Arial" pitchFamily="34" charset="0"/>
              <a:buChar char="●"/>
            </a:pPr>
            <a:r>
              <a:rPr lang="en-US" altLang="en-US" sz="1600" dirty="0"/>
              <a:t>Use ground-based ARM observations to study the low-cloud reflectivity response to warming in middle and high latitudes</a:t>
            </a:r>
          </a:p>
          <a:p>
            <a:pPr algn="ctr" eaLnBrk="1" hangingPunct="1">
              <a:spcBef>
                <a:spcPts val="1200"/>
              </a:spcBef>
            </a:pPr>
            <a:r>
              <a:rPr lang="en-US" altLang="en-US" sz="1800" b="1" dirty="0"/>
              <a:t>Approach</a:t>
            </a:r>
            <a:endParaRPr lang="en-US" altLang="en-US" sz="1600" b="1" dirty="0"/>
          </a:p>
          <a:p>
            <a:pPr eaLnBrk="1" hangingPunct="1">
              <a:spcBef>
                <a:spcPct val="15000"/>
              </a:spcBef>
              <a:buFont typeface="Arial" pitchFamily="34" charset="0"/>
              <a:buChar char="●"/>
            </a:pPr>
            <a:r>
              <a:rPr lang="en-US" altLang="en-US" sz="1600" dirty="0"/>
              <a:t>Quantify the sensitivity of the optical depth to warming at ARM’s NSA, SGP, and ENA sites</a:t>
            </a:r>
          </a:p>
          <a:p>
            <a:pPr eaLnBrk="1" hangingPunct="1">
              <a:spcBef>
                <a:spcPct val="15000"/>
              </a:spcBef>
              <a:buFont typeface="Arial" pitchFamily="34" charset="0"/>
              <a:buChar char="●"/>
            </a:pPr>
            <a:r>
              <a:rPr lang="en-US" altLang="en-US" sz="1600" dirty="0"/>
              <a:t>Use detailed cloud retrievals from each site to test for mechanisms hypothesized to drive cloud changes</a:t>
            </a:r>
          </a:p>
          <a:p>
            <a:pPr eaLnBrk="1" hangingPunct="1">
              <a:spcBef>
                <a:spcPct val="15000"/>
              </a:spcBef>
              <a:buFont typeface="Arial" pitchFamily="34" charset="0"/>
              <a:buChar char="●"/>
            </a:pPr>
            <a:endParaRPr lang="en-US" altLang="en-US" sz="1000" dirty="0"/>
          </a:p>
          <a:p>
            <a:pPr algn="ctr" eaLnBrk="1" hangingPunct="1">
              <a:spcBef>
                <a:spcPct val="15000"/>
              </a:spcBef>
            </a:pPr>
            <a:r>
              <a:rPr lang="en-US" altLang="en-US" sz="1800" b="1" dirty="0"/>
              <a:t>Impact</a:t>
            </a:r>
          </a:p>
          <a:p>
            <a:pPr eaLnBrk="1" hangingPunct="1">
              <a:spcBef>
                <a:spcPct val="15000"/>
              </a:spcBef>
              <a:buFont typeface="Arial" pitchFamily="34" charset="0"/>
              <a:buChar char="●"/>
            </a:pPr>
            <a:r>
              <a:rPr lang="en-US" altLang="en-US" sz="1600" dirty="0"/>
              <a:t>Provided insight into processes behind the optical depth response to warming in observations that can be used to assess models</a:t>
            </a:r>
          </a:p>
        </p:txBody>
      </p:sp>
      <p:pic>
        <p:nvPicPr>
          <p:cNvPr id="9" name="Picture 34" descr="lab_icon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6718" y="290155"/>
            <a:ext cx="4455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155728"/>
      </p:ext>
    </p:extLst>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resentation xmlns="http://schemas.microsoft.com/sharepoint/v3">Ghan-slide-CLUBB-March2015</Presentation>
    <Funding xmlns="98b00cf3-a6ce-40de-8923-f140beb786e9">ESM, RGCM, ASR, ORLCF computing resources</Funding>
    <Slide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lide" ma:contentTypeID="0x010100A22E315B1F3C42B49A0E90D2F9AB5AB100A3ADA40348D53C4EA114B46FA9468BEB" ma:contentTypeVersion="1" ma:contentTypeDescription="Microsoft PowerPoint Slide" ma:contentTypeScope="" ma:versionID="dbc4f2fd50e8b674fa18556b083337e9">
  <xsd:schema xmlns:xsd="http://www.w3.org/2001/XMLSchema" xmlns:xs="http://www.w3.org/2001/XMLSchema" xmlns:p="http://schemas.microsoft.com/office/2006/metadata/properties" xmlns:ns1="http://schemas.microsoft.com/sharepoint/v3" xmlns:ns2="98b00cf3-a6ce-40de-8923-f140beb786e9" targetNamespace="http://schemas.microsoft.com/office/2006/metadata/properties" ma:root="true" ma:fieldsID="369ecde004d64f13dca5f1ba268ab172" ns1:_="" ns2:_="">
    <xsd:import namespace="http://schemas.microsoft.com/sharepoint/v3"/>
    <xsd:import namespace="98b00cf3-a6ce-40de-8923-f140beb786e9"/>
    <xsd:element name="properties">
      <xsd:complexType>
        <xsd:sequence>
          <xsd:element name="documentManagement">
            <xsd:complexType>
              <xsd:all>
                <xsd:element ref="ns1:Presentation" minOccurs="0"/>
                <xsd:element ref="ns1:SlideDescription" minOccurs="0"/>
                <xsd:element ref="ns2:Fundi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b00cf3-a6ce-40de-8923-f140beb786e9" elementFormDefault="qualified">
    <xsd:import namespace="http://schemas.microsoft.com/office/2006/documentManagement/types"/>
    <xsd:import namespace="http://schemas.microsoft.com/office/infopath/2007/PartnerControls"/>
    <xsd:element name="Funding" ma:index="7" ma:displayName="Funding" ma:description="Funding Soure" ma:internalName="Fundin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57CF67-6BA6-4A1E-B8C5-B07E490E2EDB}">
  <ds:schemaRefs>
    <ds:schemaRef ds:uri="http://schemas.microsoft.com/office/2006/documentManagement/types"/>
    <ds:schemaRef ds:uri="http://schemas.openxmlformats.org/package/2006/metadata/core-properties"/>
    <ds:schemaRef ds:uri="98b00cf3-a6ce-40de-8923-f140beb786e9"/>
    <ds:schemaRef ds:uri="http://purl.org/dc/elements/1.1/"/>
    <ds:schemaRef ds:uri="http://schemas.microsoft.com/office/infopath/2007/PartnerControls"/>
    <ds:schemaRef ds:uri="http://schemas.microsoft.com/sharepoint/v3"/>
    <ds:schemaRef ds:uri="http://www.w3.org/XML/1998/namespace"/>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17C11706-C08E-46DB-A51C-2002EDDF1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b00cf3-a6ce-40de-8923-f140beb78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18681</TotalTime>
  <Words>471</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Symbol</vt:lpstr>
      <vt:lpstr>DOE-Sample-Slide-Highlights-Template</vt:lpstr>
      <vt:lpstr>PowerPoint Presentation</vt:lpstr>
    </vt:vector>
  </TitlesOfParts>
  <Company>PNNL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Ghan-slide-CLUBB-March2015</dc:title>
  <dc:creator>Steve.Ghan@pnnl.gov</dc:creator>
  <cp:lastModifiedBy>Klein, Stephen A.</cp:lastModifiedBy>
  <cp:revision>106</cp:revision>
  <cp:lastPrinted>2011-05-11T17:30:12Z</cp:lastPrinted>
  <dcterms:created xsi:type="dcterms:W3CDTF">2014-01-03T21:30:52Z</dcterms:created>
  <dcterms:modified xsi:type="dcterms:W3CDTF">2019-02-25T19:24:11Z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EP6D6TSR2XSE-14-219</vt:lpwstr>
  </property>
  <property fmtid="{D5CDD505-2E9C-101B-9397-08002B2CF9AE}" pid="3" name="_dlc_DocIdItemGuid">
    <vt:lpwstr>837cf63c-0d11-4ee4-b16f-79c376516758</vt:lpwstr>
  </property>
  <property fmtid="{D5CDD505-2E9C-101B-9397-08002B2CF9AE}" pid="4" name="_dlc_DocIdUrl">
    <vt:lpwstr>https://collaborate.pnl.gov/projects/asgc/research_highlights/_layouts/DocIdRedir.aspx?ID=EP6D6TSR2XSE-14-219, EP6D6TSR2XSE-14-219</vt:lpwstr>
  </property>
  <property fmtid="{D5CDD505-2E9C-101B-9397-08002B2CF9AE}" pid="5" name="Highlight">
    <vt:lpwstr/>
  </property>
  <property fmtid="{D5CDD505-2E9C-101B-9397-08002B2CF9AE}" pid="6" name="ContentTypeId">
    <vt:lpwstr>0x010100A22E315B1F3C42B49A0E90D2F9AB5AB100A3ADA40348D53C4EA114B46FA9468BEB</vt:lpwstr>
  </property>
  <property fmtid="{D5CDD505-2E9C-101B-9397-08002B2CF9AE}" pid="7" name="ContentType">
    <vt:lpwstr>Slide</vt:lpwstr>
  </property>
  <property fmtid="{D5CDD505-2E9C-101B-9397-08002B2CF9AE}" pid="8" name="Presentation">
    <vt:lpwstr>Ghan-slide-CLUBB-March2015</vt:lpwstr>
  </property>
  <property fmtid="{D5CDD505-2E9C-101B-9397-08002B2CF9AE}" pid="9" name="SlideDescription">
    <vt:lpwstr/>
  </property>
  <property fmtid="{D5CDD505-2E9C-101B-9397-08002B2CF9AE}" pid="10" name="FY">
    <vt:lpwstr/>
  </property>
  <property fmtid="{D5CDD505-2E9C-101B-9397-08002B2CF9AE}" pid="11" name="Funding">
    <vt:lpwstr>SciDAC</vt:lpwstr>
  </property>
</Properties>
</file>