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PT Sans Narrow" panose="020B0506020203020204" pitchFamily="34" charset="77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 snapToGrid="0" snapToObjects="1">
      <p:cViewPr varScale="1">
        <p:scale>
          <a:sx n="133" d="100"/>
          <a:sy n="13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>
            <a:stCxn id="11" idx="3"/>
          </p:cNvCxnSpPr>
          <p:nvPr/>
        </p:nvCxnSpPr>
        <p:spPr>
          <a:xfrm rot="10800000" flipH="1">
            <a:off x="7558950" y="1881350"/>
            <a:ext cx="1382700" cy="4200"/>
          </a:xfrm>
          <a:prstGeom prst="straightConnector1">
            <a:avLst/>
          </a:prstGeom>
          <a:noFill/>
          <a:ln w="76200" cap="flat" cmpd="sng">
            <a:solidFill>
              <a:srgbClr val="AC940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Shape 12"/>
          <p:cNvCxnSpPr>
            <a:endCxn id="11" idx="1"/>
          </p:cNvCxnSpPr>
          <p:nvPr/>
        </p:nvCxnSpPr>
        <p:spPr>
          <a:xfrm rot="10800000" flipH="1">
            <a:off x="254250" y="1885550"/>
            <a:ext cx="1374000" cy="6900"/>
          </a:xfrm>
          <a:prstGeom prst="straightConnector1">
            <a:avLst/>
          </a:prstGeom>
          <a:noFill/>
          <a:ln w="76200" cap="flat" cmpd="sng">
            <a:solidFill>
              <a:srgbClr val="AC940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" name="Shape 13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Shape 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Shape 15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Shape 16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Shape 17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sz="2400" i="1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Shape 2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Shape 2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" name="Shape 25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Shape 2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iginal 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Shape 39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Shape 53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Shape 66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sz="3600" b="1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044525" y="12725"/>
            <a:ext cx="8080800" cy="9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600" dirty="0"/>
              <a:t>A causal inference model based on Random Forest to identify the effect of soil moisture on precipitation</a:t>
            </a:r>
            <a:endParaRPr sz="2600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0601" y="714017"/>
            <a:ext cx="5937812" cy="3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" sz="1450" b="1" dirty="0"/>
              <a:t>Objective:</a:t>
            </a:r>
            <a:r>
              <a:rPr lang="en" sz="1450" dirty="0"/>
              <a:t> </a:t>
            </a:r>
            <a:r>
              <a:rPr lang="en-US" sz="1450" dirty="0"/>
              <a:t>To improve the understanding of soil moisture-precipitation (SM-P) coupling over continental US at daily timescale</a:t>
            </a:r>
            <a:r>
              <a:rPr lang="en" sz="1450" dirty="0"/>
              <a:t>.</a:t>
            </a:r>
            <a:endParaRPr sz="1450" dirty="0"/>
          </a:p>
          <a:p>
            <a:pPr marL="0" lvl="0" indent="0">
              <a:spcBef>
                <a:spcPts val="1000"/>
              </a:spcBef>
              <a:buNone/>
            </a:pPr>
            <a:r>
              <a:rPr lang="en" sz="1450" b="1" dirty="0"/>
              <a:t>Approach:</a:t>
            </a:r>
            <a:r>
              <a:rPr lang="en" sz="1450" dirty="0"/>
              <a:t> </a:t>
            </a:r>
            <a:r>
              <a:rPr lang="en-US" sz="1450" dirty="0"/>
              <a:t>Developed an innovative nonlinear Granger causality framework using machine learning, time series decomposition, spatial impact modeling, hybrid feature selection method, and nonlinear Granger causality test (Figure)</a:t>
            </a:r>
            <a:r>
              <a:rPr lang="en" sz="1450" dirty="0"/>
              <a:t>. </a:t>
            </a:r>
            <a:endParaRPr sz="1450" dirty="0"/>
          </a:p>
          <a:p>
            <a:pPr marL="0" lvl="0" indent="0">
              <a:spcBef>
                <a:spcPts val="1000"/>
              </a:spcBef>
              <a:buNone/>
            </a:pPr>
            <a:r>
              <a:rPr lang="en" sz="1450" b="1" dirty="0"/>
              <a:t>Results/Impacts:</a:t>
            </a:r>
            <a:r>
              <a:rPr lang="en" sz="1450" dirty="0"/>
              <a:t> The </a:t>
            </a:r>
            <a:r>
              <a:rPr lang="en-US" sz="1450" dirty="0"/>
              <a:t>sign and hot spots of SM-P feedback over the US at the daily timescale were demonstrated. A new SM-P based metric was created to </a:t>
            </a:r>
            <a:r>
              <a:rPr lang="en-US" sz="1450"/>
              <a:t>benchmark the Earth </a:t>
            </a:r>
            <a:r>
              <a:rPr lang="en-US" sz="1450" dirty="0"/>
              <a:t>system models, in terms of land-atmosphere hydrology feedbacks.</a:t>
            </a:r>
            <a:endParaRPr sz="1450" dirty="0"/>
          </a:p>
        </p:txBody>
      </p:sp>
      <p:sp>
        <p:nvSpPr>
          <p:cNvPr id="106" name="Shape 106"/>
          <p:cNvSpPr txBox="1"/>
          <p:nvPr/>
        </p:nvSpPr>
        <p:spPr>
          <a:xfrm>
            <a:off x="10600" y="4052045"/>
            <a:ext cx="91146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Lu Li, Wei </a:t>
            </a:r>
            <a:r>
              <a:rPr lang="en-US" sz="12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Shangguan</a:t>
            </a:r>
            <a:r>
              <a:rPr lang="en-US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, Yi Deng, </a:t>
            </a:r>
            <a:r>
              <a:rPr lang="en-US" sz="1200" b="1" dirty="0" err="1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Jiafu</a:t>
            </a:r>
            <a:r>
              <a:rPr lang="en-US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 Mao</a:t>
            </a:r>
            <a:r>
              <a:rPr lang="en-US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12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JinJing</a:t>
            </a:r>
            <a:r>
              <a:rPr lang="en-US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 Pan, Nan Wei, Hua Yuan, </a:t>
            </a:r>
            <a:r>
              <a:rPr lang="en-US" sz="12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Shupeng</a:t>
            </a:r>
            <a:r>
              <a:rPr lang="en-US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 Zhang, </a:t>
            </a:r>
            <a:r>
              <a:rPr lang="en-US" sz="12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Yonggen</a:t>
            </a:r>
            <a:r>
              <a:rPr lang="en-US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 Zhang, and </a:t>
            </a:r>
            <a:r>
              <a:rPr lang="en-US" sz="1200" dirty="0" err="1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Yongjiu</a:t>
            </a:r>
            <a:r>
              <a:rPr lang="en-US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 Dai 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(2020), </a:t>
            </a:r>
            <a:r>
              <a:rPr lang="en-US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A causal inference model based on Random Forest to identify the effect of soil moisture on precipitation. </a:t>
            </a:r>
          </a:p>
          <a:p>
            <a:r>
              <a:rPr lang="en-US" sz="1200" b="1" i="1" u="sng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Journal of Hydrometeorology,</a:t>
            </a:r>
            <a:r>
              <a:rPr lang="en-US" sz="1200" b="1" i="1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21(5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</a:rPr>
              <a:t>): 1115-1131.</a:t>
            </a:r>
            <a:endParaRPr lang="en-US" sz="1200" dirty="0">
              <a:solidFill>
                <a:srgbClr val="696969"/>
              </a:solidFill>
              <a:latin typeface="Open Sans"/>
              <a:ea typeface="Open Sans"/>
              <a:cs typeface="Open Sans"/>
            </a:endParaRPr>
          </a:p>
          <a:p>
            <a:endParaRPr sz="1200" dirty="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6247650" y="3412998"/>
            <a:ext cx="2578313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1000" b="1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Figure:</a:t>
            </a:r>
            <a:r>
              <a:rPr lang="en" sz="1000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00" dirty="0">
                <a:solidFill>
                  <a:srgbClr val="0B74AC"/>
                </a:solidFill>
                <a:latin typeface="Open Sans"/>
                <a:ea typeface="Open Sans"/>
                <a:cs typeface="Open Sans"/>
              </a:rPr>
              <a:t>Diagram of the nonlinear Granger causality framework. </a:t>
            </a:r>
            <a:endParaRPr sz="1000" dirty="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F20CDA-4D65-E043-87C8-A18B0EDAA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60"/>
          <a:stretch/>
        </p:blipFill>
        <p:spPr>
          <a:xfrm>
            <a:off x="5832910" y="1045672"/>
            <a:ext cx="3292290" cy="2367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184</Words>
  <Application>Microsoft Macintosh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PT Sans Narrow</vt:lpstr>
      <vt:lpstr>Arial</vt:lpstr>
      <vt:lpstr>Open Sans</vt:lpstr>
      <vt:lpstr>Tropic</vt:lpstr>
      <vt:lpstr>A causal inference model based on Random Forest to identify the effect of soil moisture on precipitation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Observed changes in dry season water availability attributed to human-induced climate change </dc:title>
  <cp:lastModifiedBy>Mao, Jiafu</cp:lastModifiedBy>
  <cp:revision>27</cp:revision>
  <dcterms:modified xsi:type="dcterms:W3CDTF">2020-08-11T19:47:38Z</dcterms:modified>
</cp:coreProperties>
</file>