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61"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5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cap="small"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0"/>
            <a:endParaRPr lang="en-US" dirty="0"/>
          </a:p>
          <a:p>
            <a:pPr lvl="1"/>
            <a:endParaRPr lang="en-US" dirty="0"/>
          </a:p>
        </p:txBody>
      </p:sp>
      <p:sp>
        <p:nvSpPr>
          <p:cNvPr id="41"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12"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3" name="Picture 2">
            <a:extLst>
              <a:ext uri="{FF2B5EF4-FFF2-40B4-BE49-F238E27FC236}">
                <a16:creationId xmlns:a16="http://schemas.microsoft.com/office/drawing/2014/main" id="{F2645EF8-6261-8B42-92DA-FE4DCA82889F}"/>
              </a:ext>
            </a:extLst>
          </p:cNvPr>
          <p:cNvPicPr>
            <a:picLocks noChangeAspect="1"/>
          </p:cNvPicPr>
          <p:nvPr userDrawn="1"/>
        </p:nvPicPr>
        <p:blipFill>
          <a:blip r:embed="rId4"/>
          <a:stretch>
            <a:fillRect/>
          </a:stretch>
        </p:blipFill>
        <p:spPr>
          <a:xfrm>
            <a:off x="2992583" y="6353947"/>
            <a:ext cx="2335258" cy="439737"/>
          </a:xfrm>
          <a:prstGeom prst="rect">
            <a:avLst/>
          </a:prstGeom>
        </p:spPr>
      </p:pic>
    </p:spTree>
    <p:extLst>
      <p:ext uri="{BB962C8B-B14F-4D97-AF65-F5344CB8AC3E}">
        <p14:creationId xmlns:p14="http://schemas.microsoft.com/office/powerpoint/2010/main" val="293890108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4572000" y="3429000"/>
            <a:ext cx="462751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Research Details</a:t>
            </a:r>
          </a:p>
        </p:txBody>
      </p:sp>
      <p:sp>
        <p:nvSpPr>
          <p:cNvPr id="6" name="Text Placeholder 21"/>
          <p:cNvSpPr txBox="1">
            <a:spLocks/>
          </p:cNvSpPr>
          <p:nvPr userDrawn="1"/>
        </p:nvSpPr>
        <p:spPr>
          <a:xfrm>
            <a:off x="0" y="3429000"/>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Significance and Impact</a:t>
            </a:r>
          </a:p>
        </p:txBody>
      </p:sp>
      <p:sp>
        <p:nvSpPr>
          <p:cNvPr id="7" name="Text Placeholder 21"/>
          <p:cNvSpPr txBox="1">
            <a:spLocks/>
          </p:cNvSpPr>
          <p:nvPr userDrawn="1"/>
        </p:nvSpPr>
        <p:spPr>
          <a:xfrm>
            <a:off x="0" y="762797"/>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Scientific Achievement</a:t>
            </a:r>
          </a:p>
        </p:txBody>
      </p:sp>
    </p:spTree>
    <p:extLst>
      <p:ext uri="{BB962C8B-B14F-4D97-AF65-F5344CB8AC3E}">
        <p14:creationId xmlns:p14="http://schemas.microsoft.com/office/powerpoint/2010/main" val="1250427499"/>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doi.org/10.1016/j.jhydrol.2019.124095" TargetMode="Externa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2F97F-5774-CA49-B124-5618841F3BAF}"/>
              </a:ext>
            </a:extLst>
          </p:cNvPr>
          <p:cNvSpPr>
            <a:spLocks noGrp="1"/>
          </p:cNvSpPr>
          <p:nvPr>
            <p:ph type="title"/>
          </p:nvPr>
        </p:nvSpPr>
        <p:spPr>
          <a:xfrm>
            <a:off x="0" y="53340"/>
            <a:ext cx="9144000" cy="708660"/>
          </a:xfrm>
        </p:spPr>
        <p:txBody>
          <a:bodyPr/>
          <a:lstStyle/>
          <a:p>
            <a:pPr algn="l"/>
            <a:r>
              <a:rPr lang="en-US" sz="1800" dirty="0"/>
              <a:t>A unified approach to evaluating precipitation frequency estimates with  uncertainty quantification: Application to Florida and California watersheds</a:t>
            </a:r>
          </a:p>
        </p:txBody>
      </p:sp>
      <p:sp>
        <p:nvSpPr>
          <p:cNvPr id="4" name="Text Placeholder 3">
            <a:extLst>
              <a:ext uri="{FF2B5EF4-FFF2-40B4-BE49-F238E27FC236}">
                <a16:creationId xmlns:a16="http://schemas.microsoft.com/office/drawing/2014/main" id="{CFCB7C2E-4D12-AA4D-8894-3EAF332EBB31}"/>
              </a:ext>
            </a:extLst>
          </p:cNvPr>
          <p:cNvSpPr>
            <a:spLocks noGrp="1"/>
          </p:cNvSpPr>
          <p:nvPr>
            <p:ph type="body" sz="quarter" idx="26"/>
          </p:nvPr>
        </p:nvSpPr>
        <p:spPr/>
        <p:txBody>
          <a:bodyPr/>
          <a:lstStyle/>
          <a:p>
            <a:r>
              <a:rPr lang="en-US" dirty="0" err="1"/>
              <a:t>Srivastava</a:t>
            </a:r>
            <a:r>
              <a:rPr lang="en-US" dirty="0"/>
              <a:t>, A., </a:t>
            </a:r>
            <a:r>
              <a:rPr lang="en-US" dirty="0" err="1"/>
              <a:t>Grotjahn</a:t>
            </a:r>
            <a:r>
              <a:rPr lang="en-US" dirty="0"/>
              <a:t>, R., </a:t>
            </a:r>
            <a:r>
              <a:rPr lang="en-US" dirty="0" err="1"/>
              <a:t>Ullrich</a:t>
            </a:r>
            <a:r>
              <a:rPr lang="en-US" dirty="0"/>
              <a:t>, P. A., &amp; </a:t>
            </a:r>
            <a:r>
              <a:rPr lang="en-US" dirty="0" err="1"/>
              <a:t>Risser</a:t>
            </a:r>
            <a:r>
              <a:rPr lang="en-US" dirty="0"/>
              <a:t>, M. (2019). A unified approach to evaluating precipitation frequency estimates with uncertainty quantification: Application to Florida and California watersheds. </a:t>
            </a:r>
            <a:r>
              <a:rPr lang="en-US" i="1" dirty="0"/>
              <a:t>Journal of Hydrology</a:t>
            </a:r>
            <a:r>
              <a:rPr lang="en-US" dirty="0"/>
              <a:t>, </a:t>
            </a:r>
            <a:r>
              <a:rPr lang="en-US" i="1" dirty="0"/>
              <a:t>578</a:t>
            </a:r>
            <a:r>
              <a:rPr lang="en-US" dirty="0"/>
              <a:t>, 124095. </a:t>
            </a:r>
            <a:r>
              <a:rPr lang="en-US" dirty="0">
                <a:hlinkClick r:id="rId2" tooltip="Persistent link using digital object identifier"/>
              </a:rPr>
              <a:t>https://doi.org/10.1016/j.jhydrol.2019.124095</a:t>
            </a:r>
            <a:endParaRPr lang="en-US" dirty="0"/>
          </a:p>
        </p:txBody>
      </p:sp>
      <p:sp>
        <p:nvSpPr>
          <p:cNvPr id="5" name="Text Placeholder 4">
            <a:extLst>
              <a:ext uri="{FF2B5EF4-FFF2-40B4-BE49-F238E27FC236}">
                <a16:creationId xmlns:a16="http://schemas.microsoft.com/office/drawing/2014/main" id="{94D4C359-A4A3-8544-B669-23534EA6EE5F}"/>
              </a:ext>
            </a:extLst>
          </p:cNvPr>
          <p:cNvSpPr>
            <a:spLocks noGrp="1"/>
          </p:cNvSpPr>
          <p:nvPr>
            <p:ph type="body" sz="quarter" idx="30"/>
          </p:nvPr>
        </p:nvSpPr>
        <p:spPr>
          <a:xfrm>
            <a:off x="1" y="1059206"/>
            <a:ext cx="3886199" cy="2369793"/>
          </a:xfrm>
        </p:spPr>
        <p:txBody>
          <a:bodyPr/>
          <a:lstStyle/>
          <a:p>
            <a:r>
              <a:rPr lang="en-US" dirty="0"/>
              <a:t>A unified approach for IDF estimation involving  regional frequency analysis, uncertainty quantification, and kriging is developed. Results are shown to be reasonably calibrated using the probability integral transform (PIT) histogram of the best fitted distribution.</a:t>
            </a:r>
          </a:p>
        </p:txBody>
      </p:sp>
      <p:sp>
        <p:nvSpPr>
          <p:cNvPr id="6" name="Text Placeholder 5">
            <a:extLst>
              <a:ext uri="{FF2B5EF4-FFF2-40B4-BE49-F238E27FC236}">
                <a16:creationId xmlns:a16="http://schemas.microsoft.com/office/drawing/2014/main" id="{584A2E72-1C97-9C4D-AC79-120B00BA2AED}"/>
              </a:ext>
            </a:extLst>
          </p:cNvPr>
          <p:cNvSpPr>
            <a:spLocks noGrp="1"/>
          </p:cNvSpPr>
          <p:nvPr>
            <p:ph type="body" sz="quarter" idx="34"/>
          </p:nvPr>
        </p:nvSpPr>
        <p:spPr>
          <a:xfrm>
            <a:off x="1" y="3730751"/>
            <a:ext cx="4571999" cy="2034041"/>
          </a:xfrm>
        </p:spPr>
        <p:txBody>
          <a:bodyPr/>
          <a:lstStyle/>
          <a:p>
            <a:r>
              <a:rPr lang="en-US" dirty="0"/>
              <a:t>The methodology is simpler than other methods and can be applied in other regions; it produces IDF estimates indistinguishable statistically from NOAA Atlas 14 reports. The estimates have less uncertainty than those in the NOAA Atlas 14. A novel aspect is the results are calibrated using PIT a histogram- a popular approach in probabilistic forecasting. </a:t>
            </a:r>
          </a:p>
        </p:txBody>
      </p:sp>
      <p:sp>
        <p:nvSpPr>
          <p:cNvPr id="7" name="Text Placeholder 6">
            <a:extLst>
              <a:ext uri="{FF2B5EF4-FFF2-40B4-BE49-F238E27FC236}">
                <a16:creationId xmlns:a16="http://schemas.microsoft.com/office/drawing/2014/main" id="{2864EEEF-9447-A546-A622-841E5FA75F72}"/>
              </a:ext>
            </a:extLst>
          </p:cNvPr>
          <p:cNvSpPr>
            <a:spLocks noGrp="1"/>
          </p:cNvSpPr>
          <p:nvPr>
            <p:ph type="body" sz="quarter" idx="35"/>
          </p:nvPr>
        </p:nvSpPr>
        <p:spPr>
          <a:xfrm>
            <a:off x="4648200" y="3730752"/>
            <a:ext cx="4419599" cy="2034041"/>
          </a:xfrm>
        </p:spPr>
        <p:txBody>
          <a:bodyPr>
            <a:normAutofit lnSpcReduction="10000"/>
          </a:bodyPr>
          <a:lstStyle/>
          <a:p>
            <a:pPr algn="l"/>
            <a:r>
              <a:rPr lang="en-US" sz="1600" dirty="0"/>
              <a:t>Hierarchical clustering is used for delineating homogeneous regions.</a:t>
            </a:r>
          </a:p>
          <a:p>
            <a:pPr algn="l"/>
            <a:r>
              <a:rPr lang="en-US" sz="1600" dirty="0"/>
              <a:t>The regional frequency analysis uses L-moments.</a:t>
            </a:r>
          </a:p>
          <a:p>
            <a:pPr algn="l"/>
            <a:r>
              <a:rPr lang="en-US" sz="1600" dirty="0"/>
              <a:t>Kriging is used for spatial mapping.</a:t>
            </a:r>
          </a:p>
          <a:p>
            <a:pPr algn="l"/>
            <a:r>
              <a:rPr lang="en-US" sz="1600" dirty="0"/>
              <a:t>Use of z-scores accounts for estimation uncertainties when comparing PF estimates between datasets</a:t>
            </a:r>
            <a:r>
              <a:rPr lang="en-US" dirty="0"/>
              <a:t>.</a:t>
            </a:r>
          </a:p>
        </p:txBody>
      </p:sp>
      <p:pic>
        <p:nvPicPr>
          <p:cNvPr id="1026" name="Picture 2"/>
          <p:cNvPicPr>
            <a:picLocks noGrp="1" noChangeAspect="1" noChangeArrowheads="1"/>
          </p:cNvPicPr>
          <p:nvPr>
            <p:ph sz="quarter" idx="31"/>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838200"/>
            <a:ext cx="2277973" cy="2652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4697" y="797414"/>
            <a:ext cx="2674704" cy="2734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descr="E:\UCD\Documents\UCD_logo.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37597" y="6324600"/>
            <a:ext cx="1849203" cy="45720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79007" y="6248400"/>
            <a:ext cx="674193" cy="548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Box 18"/>
          <p:cNvSpPr txBox="1"/>
          <p:nvPr/>
        </p:nvSpPr>
        <p:spPr>
          <a:xfrm>
            <a:off x="6774097" y="3471446"/>
            <a:ext cx="2217503" cy="338554"/>
          </a:xfrm>
          <a:prstGeom prst="rect">
            <a:avLst/>
          </a:prstGeom>
          <a:noFill/>
        </p:spPr>
        <p:txBody>
          <a:bodyPr wrap="square" rtlCol="0">
            <a:spAutoFit/>
          </a:bodyPr>
          <a:lstStyle/>
          <a:p>
            <a:r>
              <a:rPr lang="en-US" sz="800" dirty="0"/>
              <a:t>IDF estimates (inches/day) over  the Sacramento- San Joaquin watershed</a:t>
            </a:r>
          </a:p>
        </p:txBody>
      </p:sp>
    </p:spTree>
    <p:extLst>
      <p:ext uri="{BB962C8B-B14F-4D97-AF65-F5344CB8AC3E}">
        <p14:creationId xmlns:p14="http://schemas.microsoft.com/office/powerpoint/2010/main" val="1778260301"/>
      </p:ext>
    </p:extLst>
  </p:cSld>
  <p:clrMapOvr>
    <a:masterClrMapping/>
  </p:clrMapOvr>
</p:sld>
</file>

<file path=ppt/theme/theme1.xml><?xml version="1.0" encoding="utf-8"?>
<a:theme xmlns:a="http://schemas.openxmlformats.org/drawingml/2006/main" name="Four Panel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232</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Four Panel Highlights</vt:lpstr>
      <vt:lpstr>A unified approach to evaluating precipitation frequency estimates with  uncertainty quantification: Application to Florida and California watersheds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unified approach to evaluating precipitation frequency estimates with  uncertainty quantification: Application to Florida and California watersheds</dc:title>
  <dc:creator>Dell</dc:creator>
  <cp:lastModifiedBy>Christopher Derr</cp:lastModifiedBy>
  <cp:revision>17</cp:revision>
  <dcterms:created xsi:type="dcterms:W3CDTF">2020-07-08T20:16:45Z</dcterms:created>
  <dcterms:modified xsi:type="dcterms:W3CDTF">2020-07-16T20:46:09Z</dcterms:modified>
</cp:coreProperties>
</file>