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9" autoAdjust="0"/>
    <p:restoredTop sz="94660"/>
  </p:normalViewPr>
  <p:slideViewPr>
    <p:cSldViewPr snapToGrid="0">
      <p:cViewPr>
        <p:scale>
          <a:sx n="93" d="100"/>
          <a:sy n="93" d="100"/>
        </p:scale>
        <p:origin x="2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39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1F407F-4720-3447-B3AC-48AC9F06B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64E45-22C5-9D40-B384-2C2641140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3725-08A4-3A4F-8255-00E515518CFE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80D98-158C-694F-AB9E-A3962129E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E1A1D-D976-6E48-89CE-AC4E3DE2CB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15F20-EC74-8D4A-8A82-153985E0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50CEA-DB02-1E44-B6FE-2734D2961219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9D698-46D6-5C4D-A939-89D29C8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455" y="1865600"/>
            <a:ext cx="8405090" cy="1006909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latin typeface="Franklin Gothic Book" panose="020B05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6EE851-960B-9C4F-B3CA-98628BDCA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61382" y="6356350"/>
            <a:ext cx="1606550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336A7-0749-BA42-B823-8C6AEF2E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0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6439DC-5A31-EA45-ABF9-1EE90B0E4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3453246"/>
            <a:ext cx="6096000" cy="196532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of authors / presenters… </a:t>
            </a:r>
          </a:p>
        </p:txBody>
      </p:sp>
    </p:spTree>
    <p:extLst>
      <p:ext uri="{BB962C8B-B14F-4D97-AF65-F5344CB8AC3E}">
        <p14:creationId xmlns:p14="http://schemas.microsoft.com/office/powerpoint/2010/main" val="38082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1819564"/>
            <a:ext cx="8405090" cy="41009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003EB-1F06-1248-9D9F-9B45093E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527656E7-C9F3-4A8C-A8B7-FE3985E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1824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455" y="1825626"/>
            <a:ext cx="8405090" cy="409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arallelogram 3">
            <a:extLst>
              <a:ext uri="{FF2B5EF4-FFF2-40B4-BE49-F238E27FC236}">
                <a16:creationId xmlns:a16="http://schemas.microsoft.com/office/drawing/2014/main" id="{78D9947D-075A-2D40-91C0-65D76D8FC7D1}"/>
              </a:ext>
            </a:extLst>
          </p:cNvPr>
          <p:cNvSpPr/>
          <p:nvPr userDrawn="1"/>
        </p:nvSpPr>
        <p:spPr>
          <a:xfrm flipH="1" flipV="1">
            <a:off x="6867884" y="6202615"/>
            <a:ext cx="2276115" cy="655384"/>
          </a:xfrm>
          <a:custGeom>
            <a:avLst/>
            <a:gdLst>
              <a:gd name="connsiteX0" fmla="*/ 0 w 7498080"/>
              <a:gd name="connsiteY0" fmla="*/ 1021666 h 1021666"/>
              <a:gd name="connsiteX1" fmla="*/ 255417 w 7498080"/>
              <a:gd name="connsiteY1" fmla="*/ 0 h 1021666"/>
              <a:gd name="connsiteX2" fmla="*/ 7498080 w 7498080"/>
              <a:gd name="connsiteY2" fmla="*/ 0 h 1021666"/>
              <a:gd name="connsiteX3" fmla="*/ 7242664 w 7498080"/>
              <a:gd name="connsiteY3" fmla="*/ 1021666 h 1021666"/>
              <a:gd name="connsiteX4" fmla="*/ 0 w 7498080"/>
              <a:gd name="connsiteY4" fmla="*/ 1021666 h 1021666"/>
              <a:gd name="connsiteX0" fmla="*/ 11869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254533 w 7509949"/>
              <a:gd name="connsiteY3" fmla="*/ 1021666 h 1021666"/>
              <a:gd name="connsiteX4" fmla="*/ 11869 w 7509949"/>
              <a:gd name="connsiteY4" fmla="*/ 1021666 h 1021666"/>
              <a:gd name="connsiteX0" fmla="*/ 6703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254533 w 7509949"/>
              <a:gd name="connsiteY3" fmla="*/ 1021666 h 1021666"/>
              <a:gd name="connsiteX4" fmla="*/ 6703 w 7509949"/>
              <a:gd name="connsiteY4" fmla="*/ 1021666 h 1021666"/>
              <a:gd name="connsiteX0" fmla="*/ 6703 w 7509949"/>
              <a:gd name="connsiteY0" fmla="*/ 1021666 h 1031605"/>
              <a:gd name="connsiteX1" fmla="*/ 0 w 7509949"/>
              <a:gd name="connsiteY1" fmla="*/ 0 h 1031605"/>
              <a:gd name="connsiteX2" fmla="*/ 7509949 w 7509949"/>
              <a:gd name="connsiteY2" fmla="*/ 0 h 1031605"/>
              <a:gd name="connsiteX3" fmla="*/ 7094935 w 7509949"/>
              <a:gd name="connsiteY3" fmla="*/ 1031605 h 1031605"/>
              <a:gd name="connsiteX4" fmla="*/ 6703 w 7509949"/>
              <a:gd name="connsiteY4" fmla="*/ 1021666 h 1031605"/>
              <a:gd name="connsiteX0" fmla="*/ 6703 w 8777227"/>
              <a:gd name="connsiteY0" fmla="*/ 1026603 h 1036542"/>
              <a:gd name="connsiteX1" fmla="*/ 0 w 8777227"/>
              <a:gd name="connsiteY1" fmla="*/ 4937 h 1036542"/>
              <a:gd name="connsiteX2" fmla="*/ 8777227 w 8777227"/>
              <a:gd name="connsiteY2" fmla="*/ 0 h 1036542"/>
              <a:gd name="connsiteX3" fmla="*/ 7094935 w 8777227"/>
              <a:gd name="connsiteY3" fmla="*/ 1036542 h 1036542"/>
              <a:gd name="connsiteX4" fmla="*/ 6703 w 8777227"/>
              <a:gd name="connsiteY4" fmla="*/ 1026603 h 1036542"/>
              <a:gd name="connsiteX0" fmla="*/ 6703 w 8777227"/>
              <a:gd name="connsiteY0" fmla="*/ 1026603 h 1026603"/>
              <a:gd name="connsiteX1" fmla="*/ 0 w 8777227"/>
              <a:gd name="connsiteY1" fmla="*/ 4937 h 1026603"/>
              <a:gd name="connsiteX2" fmla="*/ 8777227 w 8777227"/>
              <a:gd name="connsiteY2" fmla="*/ 0 h 1026603"/>
              <a:gd name="connsiteX3" fmla="*/ 7293664 w 8777227"/>
              <a:gd name="connsiteY3" fmla="*/ 1023546 h 1026603"/>
              <a:gd name="connsiteX4" fmla="*/ 6703 w 8777227"/>
              <a:gd name="connsiteY4" fmla="*/ 1026603 h 1026603"/>
              <a:gd name="connsiteX0" fmla="*/ 6703 w 8739273"/>
              <a:gd name="connsiteY0" fmla="*/ 1021666 h 1021666"/>
              <a:gd name="connsiteX1" fmla="*/ 0 w 8739273"/>
              <a:gd name="connsiteY1" fmla="*/ 0 h 1021666"/>
              <a:gd name="connsiteX2" fmla="*/ 8739273 w 8739273"/>
              <a:gd name="connsiteY2" fmla="*/ 2722 h 1021666"/>
              <a:gd name="connsiteX3" fmla="*/ 7293664 w 8739273"/>
              <a:gd name="connsiteY3" fmla="*/ 1018609 h 1021666"/>
              <a:gd name="connsiteX4" fmla="*/ 6703 w 8739273"/>
              <a:gd name="connsiteY4" fmla="*/ 1021666 h 1021666"/>
              <a:gd name="connsiteX0" fmla="*/ 6703 w 8739273"/>
              <a:gd name="connsiteY0" fmla="*/ 1021666 h 1025171"/>
              <a:gd name="connsiteX1" fmla="*/ 0 w 8739273"/>
              <a:gd name="connsiteY1" fmla="*/ 0 h 1025171"/>
              <a:gd name="connsiteX2" fmla="*/ 8739273 w 8739273"/>
              <a:gd name="connsiteY2" fmla="*/ 2722 h 1025171"/>
              <a:gd name="connsiteX3" fmla="*/ 7277558 w 8739273"/>
              <a:gd name="connsiteY3" fmla="*/ 1025171 h 1025171"/>
              <a:gd name="connsiteX4" fmla="*/ 6703 w 8739273"/>
              <a:gd name="connsiteY4" fmla="*/ 1021666 h 102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9273" h="1025171">
                <a:moveTo>
                  <a:pt x="6703" y="1021666"/>
                </a:moveTo>
                <a:cubicBezTo>
                  <a:pt x="4469" y="681111"/>
                  <a:pt x="2234" y="340555"/>
                  <a:pt x="0" y="0"/>
                </a:cubicBezTo>
                <a:lnTo>
                  <a:pt x="8739273" y="2722"/>
                </a:lnTo>
                <a:lnTo>
                  <a:pt x="7277558" y="1025171"/>
                </a:lnTo>
                <a:lnTo>
                  <a:pt x="6703" y="10216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131C2EA-A59D-5D44-9A50-C8943EB21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518F-6B44-FA43-A94E-1E50ED6571CB}" type="datetime1">
              <a:rPr lang="en-US" smtClean="0"/>
              <a:t>7/14/21</a:t>
            </a:fld>
            <a:endParaRPr lang="en-US"/>
          </a:p>
        </p:txBody>
      </p: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562C0EFF-BD7A-1541-9337-745DD8AF0B5A}"/>
              </a:ext>
            </a:extLst>
          </p:cNvPr>
          <p:cNvSpPr/>
          <p:nvPr userDrawn="1"/>
        </p:nvSpPr>
        <p:spPr>
          <a:xfrm>
            <a:off x="-3485" y="6201683"/>
            <a:ext cx="7142431" cy="664042"/>
          </a:xfrm>
          <a:custGeom>
            <a:avLst/>
            <a:gdLst>
              <a:gd name="connsiteX0" fmla="*/ 0 w 7498080"/>
              <a:gd name="connsiteY0" fmla="*/ 1021666 h 1021666"/>
              <a:gd name="connsiteX1" fmla="*/ 255417 w 7498080"/>
              <a:gd name="connsiteY1" fmla="*/ 0 h 1021666"/>
              <a:gd name="connsiteX2" fmla="*/ 7498080 w 7498080"/>
              <a:gd name="connsiteY2" fmla="*/ 0 h 1021666"/>
              <a:gd name="connsiteX3" fmla="*/ 7242664 w 7498080"/>
              <a:gd name="connsiteY3" fmla="*/ 1021666 h 1021666"/>
              <a:gd name="connsiteX4" fmla="*/ 0 w 7498080"/>
              <a:gd name="connsiteY4" fmla="*/ 1021666 h 1021666"/>
              <a:gd name="connsiteX0" fmla="*/ 11869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254533 w 7509949"/>
              <a:gd name="connsiteY3" fmla="*/ 1021666 h 1021666"/>
              <a:gd name="connsiteX4" fmla="*/ 11869 w 7509949"/>
              <a:gd name="connsiteY4" fmla="*/ 1021666 h 1021666"/>
              <a:gd name="connsiteX0" fmla="*/ 6703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254533 w 7509949"/>
              <a:gd name="connsiteY3" fmla="*/ 1021666 h 1021666"/>
              <a:gd name="connsiteX4" fmla="*/ 6703 w 7509949"/>
              <a:gd name="connsiteY4" fmla="*/ 1021666 h 1021666"/>
              <a:gd name="connsiteX0" fmla="*/ 6703 w 7509949"/>
              <a:gd name="connsiteY0" fmla="*/ 1021666 h 1031605"/>
              <a:gd name="connsiteX1" fmla="*/ 0 w 7509949"/>
              <a:gd name="connsiteY1" fmla="*/ 0 h 1031605"/>
              <a:gd name="connsiteX2" fmla="*/ 7509949 w 7509949"/>
              <a:gd name="connsiteY2" fmla="*/ 0 h 1031605"/>
              <a:gd name="connsiteX3" fmla="*/ 7094935 w 7509949"/>
              <a:gd name="connsiteY3" fmla="*/ 1031605 h 1031605"/>
              <a:gd name="connsiteX4" fmla="*/ 6703 w 7509949"/>
              <a:gd name="connsiteY4" fmla="*/ 1021666 h 1031605"/>
              <a:gd name="connsiteX0" fmla="*/ 6703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104937 w 7509949"/>
              <a:gd name="connsiteY3" fmla="*/ 1002327 h 1021666"/>
              <a:gd name="connsiteX4" fmla="*/ 6703 w 7509949"/>
              <a:gd name="connsiteY4" fmla="*/ 1021666 h 1021666"/>
              <a:gd name="connsiteX0" fmla="*/ 6703 w 7509949"/>
              <a:gd name="connsiteY0" fmla="*/ 1021666 h 1021666"/>
              <a:gd name="connsiteX1" fmla="*/ 0 w 7509949"/>
              <a:gd name="connsiteY1" fmla="*/ 0 h 1021666"/>
              <a:gd name="connsiteX2" fmla="*/ 7509949 w 7509949"/>
              <a:gd name="connsiteY2" fmla="*/ 0 h 1021666"/>
              <a:gd name="connsiteX3" fmla="*/ 7114939 w 7509949"/>
              <a:gd name="connsiteY3" fmla="*/ 1009648 h 1021666"/>
              <a:gd name="connsiteX4" fmla="*/ 6703 w 7509949"/>
              <a:gd name="connsiteY4" fmla="*/ 1021666 h 1021666"/>
              <a:gd name="connsiteX0" fmla="*/ 6703 w 7509949"/>
              <a:gd name="connsiteY0" fmla="*/ 985070 h 1009648"/>
              <a:gd name="connsiteX1" fmla="*/ 0 w 7509949"/>
              <a:gd name="connsiteY1" fmla="*/ 0 h 1009648"/>
              <a:gd name="connsiteX2" fmla="*/ 7509949 w 7509949"/>
              <a:gd name="connsiteY2" fmla="*/ 0 h 1009648"/>
              <a:gd name="connsiteX3" fmla="*/ 7114939 w 7509949"/>
              <a:gd name="connsiteY3" fmla="*/ 1009648 h 1009648"/>
              <a:gd name="connsiteX4" fmla="*/ 6703 w 7509949"/>
              <a:gd name="connsiteY4" fmla="*/ 985070 h 1009648"/>
              <a:gd name="connsiteX0" fmla="*/ 41709 w 7509949"/>
              <a:gd name="connsiteY0" fmla="*/ 999709 h 1009648"/>
              <a:gd name="connsiteX1" fmla="*/ 0 w 7509949"/>
              <a:gd name="connsiteY1" fmla="*/ 0 h 1009648"/>
              <a:gd name="connsiteX2" fmla="*/ 7509949 w 7509949"/>
              <a:gd name="connsiteY2" fmla="*/ 0 h 1009648"/>
              <a:gd name="connsiteX3" fmla="*/ 7114939 w 7509949"/>
              <a:gd name="connsiteY3" fmla="*/ 1009648 h 1009648"/>
              <a:gd name="connsiteX4" fmla="*/ 41709 w 7509949"/>
              <a:gd name="connsiteY4" fmla="*/ 999709 h 1009648"/>
              <a:gd name="connsiteX0" fmla="*/ 11704 w 7509949"/>
              <a:gd name="connsiteY0" fmla="*/ 999709 h 1009648"/>
              <a:gd name="connsiteX1" fmla="*/ 0 w 7509949"/>
              <a:gd name="connsiteY1" fmla="*/ 0 h 1009648"/>
              <a:gd name="connsiteX2" fmla="*/ 7509949 w 7509949"/>
              <a:gd name="connsiteY2" fmla="*/ 0 h 1009648"/>
              <a:gd name="connsiteX3" fmla="*/ 7114939 w 7509949"/>
              <a:gd name="connsiteY3" fmla="*/ 1009648 h 1009648"/>
              <a:gd name="connsiteX4" fmla="*/ 11704 w 7509949"/>
              <a:gd name="connsiteY4" fmla="*/ 999709 h 1009648"/>
              <a:gd name="connsiteX0" fmla="*/ 26252 w 7509949"/>
              <a:gd name="connsiteY0" fmla="*/ 1010357 h 1010357"/>
              <a:gd name="connsiteX1" fmla="*/ 0 w 7509949"/>
              <a:gd name="connsiteY1" fmla="*/ 0 h 1010357"/>
              <a:gd name="connsiteX2" fmla="*/ 7509949 w 7509949"/>
              <a:gd name="connsiteY2" fmla="*/ 0 h 1010357"/>
              <a:gd name="connsiteX3" fmla="*/ 7114939 w 7509949"/>
              <a:gd name="connsiteY3" fmla="*/ 1009648 h 1010357"/>
              <a:gd name="connsiteX4" fmla="*/ 26252 w 7509949"/>
              <a:gd name="connsiteY4" fmla="*/ 1010357 h 1010357"/>
              <a:gd name="connsiteX0" fmla="*/ 15341 w 7509949"/>
              <a:gd name="connsiteY0" fmla="*/ 1015681 h 1015681"/>
              <a:gd name="connsiteX1" fmla="*/ 0 w 7509949"/>
              <a:gd name="connsiteY1" fmla="*/ 0 h 1015681"/>
              <a:gd name="connsiteX2" fmla="*/ 7509949 w 7509949"/>
              <a:gd name="connsiteY2" fmla="*/ 0 h 1015681"/>
              <a:gd name="connsiteX3" fmla="*/ 7114939 w 7509949"/>
              <a:gd name="connsiteY3" fmla="*/ 1009648 h 1015681"/>
              <a:gd name="connsiteX4" fmla="*/ 15341 w 7509949"/>
              <a:gd name="connsiteY4" fmla="*/ 1015681 h 1015681"/>
              <a:gd name="connsiteX0" fmla="*/ 523 w 7495131"/>
              <a:gd name="connsiteY0" fmla="*/ 1015681 h 1015681"/>
              <a:gd name="connsiteX1" fmla="*/ 1852 w 7495131"/>
              <a:gd name="connsiteY1" fmla="*/ 9759 h 1015681"/>
              <a:gd name="connsiteX2" fmla="*/ 7495131 w 7495131"/>
              <a:gd name="connsiteY2" fmla="*/ 0 h 1015681"/>
              <a:gd name="connsiteX3" fmla="*/ 7100121 w 7495131"/>
              <a:gd name="connsiteY3" fmla="*/ 1009648 h 1015681"/>
              <a:gd name="connsiteX4" fmla="*/ 523 w 7495131"/>
              <a:gd name="connsiteY4" fmla="*/ 1015681 h 1015681"/>
              <a:gd name="connsiteX0" fmla="*/ 5339 w 7499947"/>
              <a:gd name="connsiteY0" fmla="*/ 1015681 h 1015681"/>
              <a:gd name="connsiteX1" fmla="*/ 0 w 7499947"/>
              <a:gd name="connsiteY1" fmla="*/ 9759 h 1015681"/>
              <a:gd name="connsiteX2" fmla="*/ 7499947 w 7499947"/>
              <a:gd name="connsiteY2" fmla="*/ 0 h 1015681"/>
              <a:gd name="connsiteX3" fmla="*/ 7104937 w 7499947"/>
              <a:gd name="connsiteY3" fmla="*/ 1009648 h 1015681"/>
              <a:gd name="connsiteX4" fmla="*/ 5339 w 7499947"/>
              <a:gd name="connsiteY4" fmla="*/ 1015681 h 1015681"/>
              <a:gd name="connsiteX0" fmla="*/ 2005 w 7496613"/>
              <a:gd name="connsiteY0" fmla="*/ 1015681 h 1015681"/>
              <a:gd name="connsiteX1" fmla="*/ 0 w 7496613"/>
              <a:gd name="connsiteY1" fmla="*/ 14639 h 1015681"/>
              <a:gd name="connsiteX2" fmla="*/ 7496613 w 7496613"/>
              <a:gd name="connsiteY2" fmla="*/ 0 h 1015681"/>
              <a:gd name="connsiteX3" fmla="*/ 7101603 w 7496613"/>
              <a:gd name="connsiteY3" fmla="*/ 1009648 h 1015681"/>
              <a:gd name="connsiteX4" fmla="*/ 2005 w 7496613"/>
              <a:gd name="connsiteY4" fmla="*/ 1015681 h 1015681"/>
              <a:gd name="connsiteX0" fmla="*/ 2005 w 7503281"/>
              <a:gd name="connsiteY0" fmla="*/ 1025440 h 1025440"/>
              <a:gd name="connsiteX1" fmla="*/ 0 w 7503281"/>
              <a:gd name="connsiteY1" fmla="*/ 24398 h 1025440"/>
              <a:gd name="connsiteX2" fmla="*/ 7503281 w 7503281"/>
              <a:gd name="connsiteY2" fmla="*/ 0 h 1025440"/>
              <a:gd name="connsiteX3" fmla="*/ 7101603 w 7503281"/>
              <a:gd name="connsiteY3" fmla="*/ 1019407 h 1025440"/>
              <a:gd name="connsiteX4" fmla="*/ 2005 w 7503281"/>
              <a:gd name="connsiteY4" fmla="*/ 1025440 h 1025440"/>
              <a:gd name="connsiteX0" fmla="*/ 2005 w 7499947"/>
              <a:gd name="connsiteY0" fmla="*/ 1020560 h 1020560"/>
              <a:gd name="connsiteX1" fmla="*/ 0 w 7499947"/>
              <a:gd name="connsiteY1" fmla="*/ 19518 h 1020560"/>
              <a:gd name="connsiteX2" fmla="*/ 7499947 w 7499947"/>
              <a:gd name="connsiteY2" fmla="*/ 0 h 1020560"/>
              <a:gd name="connsiteX3" fmla="*/ 7101603 w 7499947"/>
              <a:gd name="connsiteY3" fmla="*/ 1014527 h 1020560"/>
              <a:gd name="connsiteX4" fmla="*/ 2005 w 7499947"/>
              <a:gd name="connsiteY4" fmla="*/ 1020560 h 102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947" h="1020560">
                <a:moveTo>
                  <a:pt x="2005" y="1020560"/>
                </a:moveTo>
                <a:cubicBezTo>
                  <a:pt x="-229" y="680005"/>
                  <a:pt x="2234" y="360073"/>
                  <a:pt x="0" y="19518"/>
                </a:cubicBezTo>
                <a:lnTo>
                  <a:pt x="7499947" y="0"/>
                </a:lnTo>
                <a:lnTo>
                  <a:pt x="7101603" y="1014527"/>
                </a:lnTo>
                <a:lnTo>
                  <a:pt x="2005" y="10205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B1DC7-3AFD-C242-939A-51E56E2FB4E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" y="6283384"/>
            <a:ext cx="3059092" cy="5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Consolas" panose="020B0609020204030204" pitchFamily="49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97187" y="2954757"/>
            <a:ext cx="4372941" cy="144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lnSpc>
                <a:spcPct val="150000"/>
              </a:lnSpc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21457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Flood probability interpolation tools, such as FLOPIT, can create spatially continuous flood probability maps. Continuous flood probability mapping has the potential to improve flood hazard communication, stakeholder decision-making, and the setting of actuarial flood insurance rates. </a:t>
            </a:r>
          </a:p>
        </p:txBody>
      </p:sp>
      <p:sp>
        <p:nvSpPr>
          <p:cNvPr id="121" name="Shape 121"/>
          <p:cNvSpPr/>
          <p:nvPr/>
        </p:nvSpPr>
        <p:spPr>
          <a:xfrm>
            <a:off x="140765" y="128796"/>
            <a:ext cx="8882172" cy="69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38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FLOod Probability Interpolation Tool (FLOPIT): A Simple Tool to Improve Spatial Flood Probability Quantification and Communication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2" name="Shape 122"/>
          <p:cNvSpPr/>
          <p:nvPr/>
        </p:nvSpPr>
        <p:spPr>
          <a:xfrm>
            <a:off x="199056" y="894894"/>
            <a:ext cx="4372943" cy="99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defTabSz="321457">
              <a:lnSpc>
                <a:spcPct val="150000"/>
              </a:lnSpc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21457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Here we develop, test, and demonstrate the FLOod Probability Interpolation Tool (FLOPIT) to produce continuous flood-probability maps. 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99057" y="1893354"/>
            <a:ext cx="4372942" cy="1041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lnSpc>
                <a:spcPct val="150000"/>
              </a:lnSpc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21457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FLOPIT uses water surface elevation inundation maps for at least two return periods and creates Annual Exceedance Probability as well as inundation maps for new return levels. </a:t>
            </a:r>
          </a:p>
        </p:txBody>
      </p:sp>
      <p:sp>
        <p:nvSpPr>
          <p:cNvPr id="124" name="Shape 124"/>
          <p:cNvSpPr/>
          <p:nvPr/>
        </p:nvSpPr>
        <p:spPr>
          <a:xfrm>
            <a:off x="4713331" y="5994015"/>
            <a:ext cx="4271898" cy="507831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tIns="45720" rIns="45720" bIns="45720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Zarekarizi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Roop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-Eckart, K. J., Sharma, S., &amp; Keller, K. (2021). The FLOod Probability Interpolation Tool (FLOPIT): A Simple Tool to Improve Spatial Flood Probability Quantification and Communication.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(5), 666.</a:t>
            </a:r>
            <a:r>
              <a:rPr lang="en-US" sz="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Water 13 00666 g004">
            <a:extLst>
              <a:ext uri="{FF2B5EF4-FFF2-40B4-BE49-F238E27FC236}">
                <a16:creationId xmlns:a16="http://schemas.microsoft.com/office/drawing/2014/main" id="{2E9E83B7-BA94-9B47-884B-8110CC90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23" y="894894"/>
            <a:ext cx="3831862" cy="4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9">
            <a:extLst>
              <a:ext uri="{FF2B5EF4-FFF2-40B4-BE49-F238E27FC236}">
                <a16:creationId xmlns:a16="http://schemas.microsoft.com/office/drawing/2014/main" id="{BA929B5B-2047-3C44-81EC-822E04F4B5BD}"/>
              </a:ext>
            </a:extLst>
          </p:cNvPr>
          <p:cNvSpPr/>
          <p:nvPr/>
        </p:nvSpPr>
        <p:spPr>
          <a:xfrm>
            <a:off x="197187" y="4598309"/>
            <a:ext cx="4516144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Map of a roughly 3 km reach of the Susquehanna River and tributaries at Selinsgrove, PA. Panel 1 shows the location of Snyder County and Selinsgrove, PA. Panel 2 shows the FEMA floodplains, derived from FEMA flood surface elevation data for the 1% and 0.2% annual chance (1 in 100-year and 1 in 500-year) floods. Panel 3 shows the FLOPIT interpolated flood probabilities, from 10% to 0.2% annual chance (1 in 10-year to 1 in 500-year). 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599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7570</TotalTime>
  <Words>255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Kostadinova, Katerina Lubomirova</dc:creator>
  <cp:lastModifiedBy>Kostadinova, Katerina Lubomirova</cp:lastModifiedBy>
  <cp:revision>44</cp:revision>
  <dcterms:created xsi:type="dcterms:W3CDTF">2019-03-01T18:13:06Z</dcterms:created>
  <dcterms:modified xsi:type="dcterms:W3CDTF">2021-07-14T13:59:22Z</dcterms:modified>
</cp:coreProperties>
</file>