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snapToGrid="0">
      <p:cViewPr varScale="1">
        <p:scale>
          <a:sx n="128" d="100"/>
          <a:sy n="128" d="100"/>
        </p:scale>
        <p:origin x="696" y="176"/>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6/11/21</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6/11/21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6/11/21</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16/j.jeem.2021.102462" TargetMode="External"/><Relationship Id="rId2" Type="http://schemas.openxmlformats.org/officeDocument/2006/relationships/image" Target="../media/image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224169" y="4455489"/>
            <a:ext cx="5479945" cy="1641796"/>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t">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300" dirty="0">
                <a:latin typeface="Calibri" panose="020F0502020204030204" pitchFamily="34" charset="0"/>
              </a:rPr>
              <a:t>In a RCP 8.5 scenario, by 2050 yields of most calorie crops decline in more than 75% of the places where they are grown. Adverse impacts over the long run are only slightly smaller than those in the short run, highlighting the global nature of limits to agricultural adaptation. Yield declines vary with temperature and precipitation shifts across locations—not climate simulations, and reducing global calorie supplies by 3-12% circa 2050 and 11-25% circa 2090.</a:t>
            </a:r>
            <a:endParaRPr sz="1406" dirty="0"/>
          </a:p>
        </p:txBody>
      </p:sp>
      <p:sp>
        <p:nvSpPr>
          <p:cNvPr id="121" name="Shape 121"/>
          <p:cNvSpPr/>
          <p:nvPr/>
        </p:nvSpPr>
        <p:spPr>
          <a:xfrm>
            <a:off x="224168" y="149662"/>
            <a:ext cx="8240811" cy="44146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latin typeface="Calibri" panose="020F0502020204030204" pitchFamily="34" charset="0"/>
                <a:cs typeface="Calibri" panose="020F0502020204030204" pitchFamily="34" charset="0"/>
              </a:rPr>
              <a:t>Global vulnerability of crop yields to climate change </a:t>
            </a:r>
          </a:p>
        </p:txBody>
      </p:sp>
      <p:sp>
        <p:nvSpPr>
          <p:cNvPr id="122" name="Shape 122"/>
          <p:cNvSpPr/>
          <p:nvPr/>
        </p:nvSpPr>
        <p:spPr>
          <a:xfrm>
            <a:off x="224170" y="624570"/>
            <a:ext cx="3381178" cy="1641796"/>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t">
            <a:noAutofit/>
          </a:bodyPr>
          <a:lstStyle/>
          <a:p>
            <a:pPr defTabSz="321457">
              <a:lnSpc>
                <a:spcPct val="150000"/>
              </a:lnSpc>
              <a:defRPr sz="2000" b="1">
                <a:latin typeface="Helvetica"/>
                <a:ea typeface="Helvetica"/>
                <a:cs typeface="Helvetica"/>
                <a:sym typeface="Helvetica"/>
              </a:defRPr>
            </a:pPr>
            <a:r>
              <a:rPr sz="1600" b="1" dirty="0">
                <a:latin typeface="Calibri" panose="020F0502020204030204" pitchFamily="34" charset="0"/>
                <a:cs typeface="Calibri" panose="020F0502020204030204" pitchFamily="34" charset="0"/>
              </a:rPr>
              <a:t>Objective</a:t>
            </a:r>
            <a:endParaRPr lang="en-US" sz="1600" b="1" dirty="0">
              <a:latin typeface="Calibri" panose="020F0502020204030204" pitchFamily="34" charset="0"/>
              <a:cs typeface="Calibri" panose="020F0502020204030204" pitchFamily="34" charset="0"/>
            </a:endParaRPr>
          </a:p>
          <a:p>
            <a:pPr algn="l"/>
            <a:r>
              <a:rPr lang="en-US" sz="1300" dirty="0">
                <a:latin typeface="Calibri" panose="020F0502020204030204" pitchFamily="34" charset="0"/>
                <a:ea typeface="Times New Roman" panose="02020603050405020304" pitchFamily="18" charset="0"/>
                <a:cs typeface="Calibri" panose="020F0502020204030204" pitchFamily="34" charset="0"/>
              </a:rPr>
              <a:t>Prior research suggests that U.S. farmers have limited capacity to adapt to extreme heat. We test whether this is also true in countries with less developed agricultural systems, and draw implications for climate change impacts on the global calorie supply.</a:t>
            </a:r>
            <a:endParaRPr lang="en-US" sz="1300" dirty="0">
              <a:latin typeface="Calibri" panose="020F0502020204030204" pitchFamily="34" charset="0"/>
              <a:cs typeface="Calibri" panose="020F0502020204030204" pitchFamily="34" charset="0"/>
            </a:endParaRPr>
          </a:p>
        </p:txBody>
      </p:sp>
      <p:sp>
        <p:nvSpPr>
          <p:cNvPr id="123" name="Shape 123"/>
          <p:cNvSpPr/>
          <p:nvPr/>
        </p:nvSpPr>
        <p:spPr>
          <a:xfrm>
            <a:off x="224168" y="2345722"/>
            <a:ext cx="3381178" cy="2041906"/>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t">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lgn="l"/>
            <a:r>
              <a:rPr lang="en-US" sz="1300" dirty="0">
                <a:latin typeface="Calibri" panose="020F0502020204030204" pitchFamily="34" charset="0"/>
                <a:ea typeface="Times New Roman" panose="02020603050405020304" pitchFamily="18" charset="0"/>
                <a:cs typeface="Calibri" panose="020F0502020204030204" pitchFamily="34" charset="0"/>
              </a:rPr>
              <a:t>Using a longitudinal gridded dataset of yields of five calorie crops, we empirically model the effects of adaptation on responses to temperature and precipitation shocks in the short run (weather) and the long run (climate). Yield impacts are assessed by combining these responses with temperature and precipitation simulated by 21 climate models.</a:t>
            </a:r>
            <a:endParaRPr lang="en-US" sz="1300" dirty="0">
              <a:latin typeface="Calibri" panose="020F0502020204030204" pitchFamily="34" charset="0"/>
              <a:ea typeface="MS Mincho" panose="02020609040205080304" pitchFamily="49" charset="-128"/>
              <a:cs typeface="Calibri" panose="020F0502020204030204" pitchFamily="34" charset="0"/>
            </a:endParaRPr>
          </a:p>
        </p:txBody>
      </p:sp>
      <p:pic>
        <p:nvPicPr>
          <p:cNvPr id="3" name="Picture 2" descr="Map&#10;&#10;Description automatically generated">
            <a:extLst>
              <a:ext uri="{FF2B5EF4-FFF2-40B4-BE49-F238E27FC236}">
                <a16:creationId xmlns:a16="http://schemas.microsoft.com/office/drawing/2014/main" id="{C0FB571A-B279-43CD-ABBC-C9405A1B3D3C}"/>
              </a:ext>
            </a:extLst>
          </p:cNvPr>
          <p:cNvPicPr>
            <a:picLocks noChangeAspect="1"/>
          </p:cNvPicPr>
          <p:nvPr/>
        </p:nvPicPr>
        <p:blipFill rotWithShape="1">
          <a:blip r:embed="rId2">
            <a:extLst>
              <a:ext uri="{28A0092B-C50C-407E-A947-70E740481C1C}">
                <a14:useLocalDpi xmlns:a14="http://schemas.microsoft.com/office/drawing/2010/main" val="0"/>
              </a:ext>
            </a:extLst>
          </a:blip>
          <a:srcRect b="42672"/>
          <a:stretch/>
        </p:blipFill>
        <p:spPr>
          <a:xfrm>
            <a:off x="6339847" y="885451"/>
            <a:ext cx="2743200" cy="4574826"/>
          </a:xfrm>
          <a:prstGeom prst="rect">
            <a:avLst/>
          </a:prstGeom>
        </p:spPr>
      </p:pic>
      <p:pic>
        <p:nvPicPr>
          <p:cNvPr id="11" name="Picture 10" descr="Map&#10;&#10;Description automatically generated">
            <a:extLst>
              <a:ext uri="{FF2B5EF4-FFF2-40B4-BE49-F238E27FC236}">
                <a16:creationId xmlns:a16="http://schemas.microsoft.com/office/drawing/2014/main" id="{0993E54A-7EC8-4827-98C3-E17464B8F7BF}"/>
              </a:ext>
            </a:extLst>
          </p:cNvPr>
          <p:cNvPicPr>
            <a:picLocks noChangeAspect="1"/>
          </p:cNvPicPr>
          <p:nvPr/>
        </p:nvPicPr>
        <p:blipFill rotWithShape="1">
          <a:blip r:embed="rId2">
            <a:extLst>
              <a:ext uri="{28A0092B-C50C-407E-A947-70E740481C1C}">
                <a14:useLocalDpi xmlns:a14="http://schemas.microsoft.com/office/drawing/2010/main" val="0"/>
              </a:ext>
            </a:extLst>
          </a:blip>
          <a:srcRect t="57328"/>
          <a:stretch/>
        </p:blipFill>
        <p:spPr>
          <a:xfrm>
            <a:off x="3587937" y="804327"/>
            <a:ext cx="2743201" cy="3401568"/>
          </a:xfrm>
          <a:prstGeom prst="rect">
            <a:avLst/>
          </a:prstGeom>
        </p:spPr>
      </p:pic>
      <p:sp>
        <p:nvSpPr>
          <p:cNvPr id="8" name="Shape 119">
            <a:extLst>
              <a:ext uri="{FF2B5EF4-FFF2-40B4-BE49-F238E27FC236}">
                <a16:creationId xmlns:a16="http://schemas.microsoft.com/office/drawing/2014/main" id="{D05CE714-975C-5F45-B8FB-334BF21660D6}"/>
              </a:ext>
            </a:extLst>
          </p:cNvPr>
          <p:cNvSpPr/>
          <p:nvPr/>
        </p:nvSpPr>
        <p:spPr>
          <a:xfrm>
            <a:off x="3526984" y="4203148"/>
            <a:ext cx="2812863" cy="44146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spcBef>
                <a:spcPts val="844"/>
              </a:spcBef>
              <a:defRPr sz="1700">
                <a:latin typeface="Helvetica"/>
                <a:ea typeface="Helvetica"/>
                <a:cs typeface="Helvetica"/>
                <a:sym typeface="Helvetica"/>
              </a:defRPr>
            </a:pPr>
            <a:r>
              <a:rPr lang="en-US" sz="1200" b="1" dirty="0">
                <a:solidFill>
                  <a:srgbClr val="0070C0"/>
                </a:solidFill>
                <a:latin typeface="Calibri" panose="020F0502020204030204" pitchFamily="34" charset="0"/>
                <a:cs typeface="Calibri" panose="020F0502020204030204" pitchFamily="34" charset="0"/>
              </a:rPr>
              <a:t>Figure</a:t>
            </a:r>
            <a:r>
              <a:rPr sz="1200" b="1" dirty="0">
                <a:solidFill>
                  <a:srgbClr val="0070C0"/>
                </a:solidFill>
                <a:latin typeface="Calibri" panose="020F0502020204030204" pitchFamily="34" charset="0"/>
                <a:cs typeface="Calibri" panose="020F0502020204030204" pitchFamily="34" charset="0"/>
              </a:rPr>
              <a:t>:</a:t>
            </a:r>
            <a:r>
              <a:rPr sz="1200" dirty="0">
                <a:solidFill>
                  <a:srgbClr val="0070C0"/>
                </a:solidFill>
                <a:latin typeface="Calibri" panose="020F0502020204030204" pitchFamily="34" charset="0"/>
                <a:cs typeface="Calibri" panose="020F0502020204030204" pitchFamily="34" charset="0"/>
              </a:rPr>
              <a:t> </a:t>
            </a:r>
            <a:r>
              <a:rPr lang="en-US" sz="1200" dirty="0">
                <a:solidFill>
                  <a:srgbClr val="0070C0"/>
                </a:solidFill>
                <a:latin typeface="Calibri" panose="020F0502020204030204" pitchFamily="34" charset="0"/>
                <a:cs typeface="Calibri" panose="020F0502020204030204" pitchFamily="34" charset="0"/>
              </a:rPr>
              <a:t>% change in crop yields, 2080-2099 vs present day, median of 21 GCMs, RCP 8.5</a:t>
            </a:r>
          </a:p>
        </p:txBody>
      </p:sp>
      <p:sp>
        <p:nvSpPr>
          <p:cNvPr id="10" name="Shape 124">
            <a:extLst>
              <a:ext uri="{FF2B5EF4-FFF2-40B4-BE49-F238E27FC236}">
                <a16:creationId xmlns:a16="http://schemas.microsoft.com/office/drawing/2014/main" id="{92E619C5-E02A-F04E-9433-E6FE066E5CAA}"/>
              </a:ext>
            </a:extLst>
          </p:cNvPr>
          <p:cNvSpPr/>
          <p:nvPr/>
        </p:nvSpPr>
        <p:spPr>
          <a:xfrm>
            <a:off x="5774634" y="5952450"/>
            <a:ext cx="3208411" cy="646331"/>
          </a:xfrm>
          <a:prstGeom prst="rect">
            <a:avLst/>
          </a:prstGeom>
          <a:ln w="12700">
            <a:solidFill>
              <a:schemeClr val="accent1"/>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a:latin typeface="Arial" panose="020B0604020202020204" pitchFamily="34" charset="0"/>
                <a:ea typeface="MS Mincho" panose="02020609040205080304" pitchFamily="49" charset="-128"/>
              </a:rPr>
              <a:t>Sue Wing, I., E. De Cian and M. Mistry (2021). Global vulnerability of crop yields to climate change, Journal of Environmental Economics and Management 109: 102462. </a:t>
            </a:r>
            <a:r>
              <a:rPr lang="en-US" sz="900" dirty="0">
                <a:latin typeface="Arial" panose="020B0604020202020204" pitchFamily="34" charset="0"/>
                <a:ea typeface="MS Mincho" panose="02020609040205080304" pitchFamily="49" charset="-128"/>
                <a:hlinkClick r:id="rId3"/>
              </a:rPr>
              <a:t>https://doi.org/10.1016/j.jeem.2021.102462</a:t>
            </a:r>
            <a:r>
              <a:rPr lang="en-US" sz="900" dirty="0">
                <a:latin typeface="Arial" panose="020B0604020202020204" pitchFamily="34" charset="0"/>
                <a:ea typeface="MS Mincho" panose="02020609040205080304" pitchFamily="49" charset="-128"/>
              </a:rPr>
              <a:t> </a:t>
            </a:r>
          </a:p>
        </p:txBody>
      </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7727</TotalTime>
  <Words>268</Words>
  <Application>Microsoft Macintosh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Franklin Gothic Book</vt:lpstr>
      <vt:lpstr>Franklin Gothic Medium</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Kostadinova, Katerina Lubomirova</cp:lastModifiedBy>
  <cp:revision>50</cp:revision>
  <dcterms:created xsi:type="dcterms:W3CDTF">2019-03-01T18:13:06Z</dcterms:created>
  <dcterms:modified xsi:type="dcterms:W3CDTF">2021-06-11T14:27:50Z</dcterms:modified>
</cp:coreProperties>
</file>