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63" r:id="rId2"/>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es, Mike" initials="RM" lastIdx="10" clrIdx="0">
    <p:extLst>
      <p:ext uri="{19B8F6BF-5375-455C-9EA6-DF929625EA0E}">
        <p15:presenceInfo xmlns:p15="http://schemas.microsoft.com/office/powerpoint/2012/main" userId="S-1-5-21-414935543-1342250053-1793291686-4960" providerId="AD"/>
      </p:ext>
    </p:extLst>
  </p:cmAuthor>
  <p:cmAuthor id="2" name="Geernaert, Gerald" initials="GG" lastIdx="2" clrIdx="1">
    <p:extLst>
      <p:ext uri="{19B8F6BF-5375-455C-9EA6-DF929625EA0E}">
        <p15:presenceInfo xmlns:p15="http://schemas.microsoft.com/office/powerpoint/2012/main" userId="S-1-5-21-414935543-1342250053-1793291686-4723" providerId="AD"/>
      </p:ext>
    </p:extLst>
  </p:cmAuthor>
  <p:cmAuthor id="3" name="Anderson, Todd" initials="AT" lastIdx="6" clrIdx="2">
    <p:extLst>
      <p:ext uri="{19B8F6BF-5375-455C-9EA6-DF929625EA0E}">
        <p15:presenceInfo xmlns:p15="http://schemas.microsoft.com/office/powerpoint/2012/main" userId="S-1-5-21-414935543-1342250053-1793291686-48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14" autoAdjust="0"/>
    <p:restoredTop sz="94660"/>
  </p:normalViewPr>
  <p:slideViewPr>
    <p:cSldViewPr>
      <p:cViewPr varScale="1">
        <p:scale>
          <a:sx n="159" d="100"/>
          <a:sy n="159" d="100"/>
        </p:scale>
        <p:origin x="200" y="120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76432D7D-4958-459C-A757-1B834665ED1E}" type="datetimeFigureOut">
              <a:rPr lang="en-US" smtClean="0"/>
              <a:t>1/21/21</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5FC274D9-AA59-431F-9AAD-4F2419B53092}" type="slidenum">
              <a:rPr lang="en-US" smtClean="0"/>
              <a:t>‹#›</a:t>
            </a:fld>
            <a:endParaRPr lang="en-US"/>
          </a:p>
        </p:txBody>
      </p:sp>
    </p:spTree>
    <p:extLst>
      <p:ext uri="{BB962C8B-B14F-4D97-AF65-F5344CB8AC3E}">
        <p14:creationId xmlns:p14="http://schemas.microsoft.com/office/powerpoint/2010/main" val="554442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D7505EE2-20AE-4EC6-B79A-9BC949FFC34E}" type="datetimeFigureOut">
              <a:rPr lang="en-US" smtClean="0"/>
              <a:t>1/21/21</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1BB79768-6CD1-4274-8D6F-55F7E56E6718}" type="slidenum">
              <a:rPr lang="en-US" smtClean="0"/>
              <a:t>‹#›</a:t>
            </a:fld>
            <a:endParaRPr lang="en-US"/>
          </a:p>
        </p:txBody>
      </p:sp>
    </p:spTree>
    <p:extLst>
      <p:ext uri="{BB962C8B-B14F-4D97-AF65-F5344CB8AC3E}">
        <p14:creationId xmlns:p14="http://schemas.microsoft.com/office/powerpoint/2010/main" val="2436457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3" name="Rectangle 7"/>
          <p:cNvSpPr>
            <a:spLocks noGrp="1" noChangeArrowheads="1"/>
          </p:cNvSpPr>
          <p:nvPr>
            <p:ph type="sldNum" sz="quarter" idx="4294967295"/>
          </p:nvPr>
        </p:nvSpPr>
        <p:spPr bwMode="auto">
          <a:xfrm>
            <a:off x="3955212" y="8817926"/>
            <a:ext cx="3028207" cy="464185"/>
          </a:xfrm>
          <a:prstGeom prst="rect">
            <a:avLst/>
          </a:prstGeom>
          <a:noFill/>
          <a:ln>
            <a:miter lim="800000"/>
            <a:headEnd/>
            <a:tailEnd/>
          </a:ln>
        </p:spPr>
        <p:txBody>
          <a:bodyPr lIns="90987" tIns="45493" rIns="90987" bIns="45493"/>
          <a:lstStyle/>
          <a:p>
            <a:pPr defTabSz="910459" eaLnBrk="0" hangingPunct="0"/>
            <a:fld id="{55666D70-3BC1-46B1-A28C-092E234CC66D}" type="slidenum">
              <a:rPr lang="en-US"/>
              <a:pPr defTabSz="910459" eaLnBrk="0" hangingPunct="0"/>
              <a:t>1</a:t>
            </a:fld>
            <a:endParaRPr lang="en-US" dirty="0"/>
          </a:p>
        </p:txBody>
      </p:sp>
      <p:sp>
        <p:nvSpPr>
          <p:cNvPr id="166914" name="Rectangle 2"/>
          <p:cNvSpPr>
            <a:spLocks noGrp="1" noRot="1" noChangeAspect="1" noChangeArrowheads="1" noTextEdit="1"/>
          </p:cNvSpPr>
          <p:nvPr>
            <p:ph type="sldImg"/>
          </p:nvPr>
        </p:nvSpPr>
        <p:spPr>
          <a:xfrm>
            <a:off x="398463" y="696913"/>
            <a:ext cx="6188075" cy="3481387"/>
          </a:xfrm>
          <a:ln/>
        </p:spPr>
      </p:sp>
      <p:sp>
        <p:nvSpPr>
          <p:cNvPr id="166915" name="Rectangle 3"/>
          <p:cNvSpPr>
            <a:spLocks noGrp="1" noChangeArrowheads="1"/>
          </p:cNvSpPr>
          <p:nvPr>
            <p:ph type="body" idx="1"/>
          </p:nvPr>
        </p:nvSpPr>
        <p:spPr>
          <a:noFill/>
          <a:ln/>
        </p:spPr>
        <p:txBody>
          <a:bodyPr/>
          <a:lstStyle/>
          <a:p>
            <a:endParaRPr lang="en-US">
              <a:latin typeface="Arial" charset="0"/>
            </a:endParaRPr>
          </a:p>
        </p:txBody>
      </p:sp>
    </p:spTree>
    <p:extLst>
      <p:ext uri="{BB962C8B-B14F-4D97-AF65-F5344CB8AC3E}">
        <p14:creationId xmlns:p14="http://schemas.microsoft.com/office/powerpoint/2010/main" val="23372455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406400" y="6248400"/>
            <a:ext cx="3556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9" name="Subtitle 2"/>
          <p:cNvSpPr>
            <a:spLocks noGrp="1"/>
          </p:cNvSpPr>
          <p:nvPr>
            <p:ph type="subTitle" idx="1"/>
          </p:nvPr>
        </p:nvSpPr>
        <p:spPr>
          <a:xfrm>
            <a:off x="1828800" y="3200400"/>
            <a:ext cx="85344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Title 6"/>
          <p:cNvSpPr>
            <a:spLocks noGrp="1"/>
          </p:cNvSpPr>
          <p:nvPr>
            <p:ph type="title"/>
          </p:nvPr>
        </p:nvSpPr>
        <p:spPr>
          <a:xfrm>
            <a:off x="609600" y="1981200"/>
            <a:ext cx="10972800" cy="1143000"/>
          </a:xfrm>
          <a:prstGeom prst="rect">
            <a:avLst/>
          </a:prstGeom>
        </p:spPr>
        <p:txBody>
          <a:bodyPr>
            <a:normAutofit/>
          </a:bodyPr>
          <a:lstStyle>
            <a:lvl1pPr algn="ctr">
              <a:defRPr sz="3200" b="1">
                <a:solidFill>
                  <a:srgbClr val="146737"/>
                </a:solidFill>
              </a:defRPr>
            </a:lvl1pPr>
          </a:lstStyle>
          <a:p>
            <a:r>
              <a:rPr lang="en-US"/>
              <a:t>Click to edit Master title style</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pic>
        <p:nvPicPr>
          <p:cNvPr id="11" name="Picture 10"/>
          <p:cNvPicPr>
            <a:picLocks noChangeAspect="1"/>
          </p:cNvPicPr>
          <p:nvPr userDrawn="1"/>
        </p:nvPicPr>
        <p:blipFill>
          <a:blip r:embed="rId3"/>
          <a:stretch>
            <a:fillRect/>
          </a:stretch>
        </p:blipFill>
        <p:spPr>
          <a:xfrm>
            <a:off x="3352800" y="304800"/>
            <a:ext cx="5105400" cy="856978"/>
          </a:xfrm>
          <a:prstGeom prst="rect">
            <a:avLst/>
          </a:prstGeom>
        </p:spPr>
      </p:pic>
    </p:spTree>
    <p:extLst>
      <p:ext uri="{BB962C8B-B14F-4D97-AF65-F5344CB8AC3E}">
        <p14:creationId xmlns:p14="http://schemas.microsoft.com/office/powerpoint/2010/main" val="347033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10299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12192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69901" y="866775"/>
            <a:ext cx="11214100"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11218333" y="6351589"/>
            <a:ext cx="508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3" name="Picture 2"/>
          <p:cNvPicPr>
            <a:picLocks noChangeAspect="1"/>
          </p:cNvPicPr>
          <p:nvPr userDrawn="1"/>
        </p:nvPicPr>
        <p:blipFill>
          <a:blip r:embed="rId5"/>
          <a:stretch>
            <a:fillRect/>
          </a:stretch>
        </p:blipFill>
        <p:spPr>
          <a:xfrm>
            <a:off x="469901" y="6297596"/>
            <a:ext cx="2759807" cy="473110"/>
          </a:xfrm>
          <a:prstGeom prst="rect">
            <a:avLst/>
          </a:prstGeom>
        </p:spPr>
      </p:pic>
    </p:spTree>
    <p:extLst>
      <p:ext uri="{BB962C8B-B14F-4D97-AF65-F5344CB8AC3E}">
        <p14:creationId xmlns:p14="http://schemas.microsoft.com/office/powerpoint/2010/main" val="109837616"/>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dt="0"/>
  <p:txStyles>
    <p:titleStyle>
      <a:lvl1pPr algn="ctr" rtl="0" eaLnBrk="1" fontAlgn="base" hangingPunct="1">
        <a:spcBef>
          <a:spcPct val="0"/>
        </a:spcBef>
        <a:spcAft>
          <a:spcPct val="0"/>
        </a:spcAft>
        <a:defRPr sz="2400"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7200" algn="ctr" rtl="0" eaLnBrk="1" fontAlgn="base" hangingPunct="1">
        <a:spcBef>
          <a:spcPct val="0"/>
        </a:spcBef>
        <a:spcAft>
          <a:spcPct val="0"/>
        </a:spcAft>
        <a:defRPr sz="2400">
          <a:solidFill>
            <a:srgbClr val="106636"/>
          </a:solidFill>
          <a:latin typeface="Arial" charset="0"/>
          <a:cs typeface="Arial" charset="0"/>
        </a:defRPr>
      </a:lvl6pPr>
      <a:lvl7pPr marL="914400" algn="ctr" rtl="0" eaLnBrk="1" fontAlgn="base" hangingPunct="1">
        <a:spcBef>
          <a:spcPct val="0"/>
        </a:spcBef>
        <a:spcAft>
          <a:spcPct val="0"/>
        </a:spcAft>
        <a:defRPr sz="2400">
          <a:solidFill>
            <a:srgbClr val="106636"/>
          </a:solidFill>
          <a:latin typeface="Arial" charset="0"/>
          <a:cs typeface="Arial" charset="0"/>
        </a:defRPr>
      </a:lvl7pPr>
      <a:lvl8pPr marL="1371600" algn="ctr" rtl="0" eaLnBrk="1" fontAlgn="base" hangingPunct="1">
        <a:spcBef>
          <a:spcPct val="0"/>
        </a:spcBef>
        <a:spcAft>
          <a:spcPct val="0"/>
        </a:spcAft>
        <a:defRPr sz="2400">
          <a:solidFill>
            <a:srgbClr val="106636"/>
          </a:solidFill>
          <a:latin typeface="Arial" charset="0"/>
          <a:cs typeface="Arial" charset="0"/>
        </a:defRPr>
      </a:lvl8pPr>
      <a:lvl9pPr marL="1828800" algn="ctr" rtl="0" eaLnBrk="1" fontAlgn="base" hangingPunct="1">
        <a:spcBef>
          <a:spcPct val="0"/>
        </a:spcBef>
        <a:spcAft>
          <a:spcPct val="0"/>
        </a:spcAft>
        <a:defRPr sz="2400">
          <a:solidFill>
            <a:srgbClr val="106636"/>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3"/>
          <p:cNvSpPr>
            <a:spLocks noChangeArrowheads="1"/>
          </p:cNvSpPr>
          <p:nvPr/>
        </p:nvSpPr>
        <p:spPr bwMode="auto">
          <a:xfrm>
            <a:off x="2438400" y="3657601"/>
            <a:ext cx="7086600" cy="1203325"/>
          </a:xfrm>
          <a:prstGeom prst="rect">
            <a:avLst/>
          </a:prstGeom>
          <a:noFill/>
          <a:ln w="9525">
            <a:noFill/>
            <a:miter lim="800000"/>
            <a:headEnd/>
            <a:tailEnd/>
          </a:ln>
        </p:spPr>
        <p:txBody>
          <a:bodyPr anchor="ctr"/>
          <a:lstStyle/>
          <a:p>
            <a:pPr algn="ctr" eaLnBrk="0" hangingPunct="0"/>
            <a:endParaRPr lang="en-US" sz="2400" b="1">
              <a:solidFill>
                <a:srgbClr val="0000BC"/>
              </a:solidFill>
            </a:endParaRPr>
          </a:p>
        </p:txBody>
      </p:sp>
      <p:sp>
        <p:nvSpPr>
          <p:cNvPr id="3" name="TextBox 2">
            <a:extLst>
              <a:ext uri="{FF2B5EF4-FFF2-40B4-BE49-F238E27FC236}">
                <a16:creationId xmlns:a16="http://schemas.microsoft.com/office/drawing/2014/main" id="{F75E3126-73E7-E442-A527-8CE6156F3AEB}"/>
              </a:ext>
            </a:extLst>
          </p:cNvPr>
          <p:cNvSpPr txBox="1"/>
          <p:nvPr/>
        </p:nvSpPr>
        <p:spPr>
          <a:xfrm>
            <a:off x="2959064" y="2099846"/>
            <a:ext cx="1315381" cy="338554"/>
          </a:xfrm>
          <a:prstGeom prst="rect">
            <a:avLst/>
          </a:prstGeom>
          <a:noFill/>
        </p:spPr>
        <p:txBody>
          <a:bodyPr wrap="square" rtlCol="0">
            <a:spAutoFit/>
          </a:bodyPr>
          <a:lstStyle/>
          <a:p>
            <a:r>
              <a:rPr lang="en-US" sz="1600" b="1" dirty="0"/>
              <a:t>Objective</a:t>
            </a:r>
          </a:p>
        </p:txBody>
      </p:sp>
      <p:sp>
        <p:nvSpPr>
          <p:cNvPr id="4" name="TextBox 3">
            <a:extLst>
              <a:ext uri="{FF2B5EF4-FFF2-40B4-BE49-F238E27FC236}">
                <a16:creationId xmlns:a16="http://schemas.microsoft.com/office/drawing/2014/main" id="{A4F823B6-AE24-444C-965B-8A152EA1EACC}"/>
              </a:ext>
            </a:extLst>
          </p:cNvPr>
          <p:cNvSpPr txBox="1"/>
          <p:nvPr/>
        </p:nvSpPr>
        <p:spPr>
          <a:xfrm>
            <a:off x="2866817" y="2994196"/>
            <a:ext cx="1499876" cy="338554"/>
          </a:xfrm>
          <a:prstGeom prst="rect">
            <a:avLst/>
          </a:prstGeom>
          <a:noFill/>
        </p:spPr>
        <p:txBody>
          <a:bodyPr wrap="square" rtlCol="0">
            <a:spAutoFit/>
          </a:bodyPr>
          <a:lstStyle/>
          <a:p>
            <a:r>
              <a:rPr lang="en-US" sz="1600" b="1" dirty="0"/>
              <a:t>Approach</a:t>
            </a:r>
          </a:p>
        </p:txBody>
      </p:sp>
      <p:sp>
        <p:nvSpPr>
          <p:cNvPr id="5" name="TextBox 4">
            <a:extLst>
              <a:ext uri="{FF2B5EF4-FFF2-40B4-BE49-F238E27FC236}">
                <a16:creationId xmlns:a16="http://schemas.microsoft.com/office/drawing/2014/main" id="{B5C02AB2-114C-4543-8D59-81D94F58C0B6}"/>
              </a:ext>
            </a:extLst>
          </p:cNvPr>
          <p:cNvSpPr txBox="1"/>
          <p:nvPr/>
        </p:nvSpPr>
        <p:spPr>
          <a:xfrm>
            <a:off x="3010387" y="4750321"/>
            <a:ext cx="1212737" cy="338554"/>
          </a:xfrm>
          <a:prstGeom prst="rect">
            <a:avLst/>
          </a:prstGeom>
          <a:noFill/>
        </p:spPr>
        <p:txBody>
          <a:bodyPr wrap="square" rtlCol="0">
            <a:spAutoFit/>
          </a:bodyPr>
          <a:lstStyle/>
          <a:p>
            <a:r>
              <a:rPr lang="en-US" sz="1600" b="1" dirty="0"/>
              <a:t>Impact</a:t>
            </a:r>
          </a:p>
        </p:txBody>
      </p:sp>
      <p:pic>
        <p:nvPicPr>
          <p:cNvPr id="6" name="Picture 5">
            <a:extLst>
              <a:ext uri="{FF2B5EF4-FFF2-40B4-BE49-F238E27FC236}">
                <a16:creationId xmlns:a16="http://schemas.microsoft.com/office/drawing/2014/main" id="{16C6CBB9-D7B4-9A49-AD90-B4105A05269E}"/>
              </a:ext>
            </a:extLst>
          </p:cNvPr>
          <p:cNvPicPr/>
          <p:nvPr/>
        </p:nvPicPr>
        <p:blipFill>
          <a:blip r:embed="rId3"/>
          <a:srcRect/>
          <a:stretch/>
        </p:blipFill>
        <p:spPr bwMode="auto">
          <a:xfrm>
            <a:off x="7315200" y="1949986"/>
            <a:ext cx="4683061" cy="2957134"/>
          </a:xfrm>
          <a:prstGeom prst="rect">
            <a:avLst/>
          </a:prstGeom>
          <a:noFill/>
          <a:ln>
            <a:noFill/>
          </a:ln>
        </p:spPr>
      </p:pic>
      <p:sp>
        <p:nvSpPr>
          <p:cNvPr id="7" name="TextBox 6">
            <a:extLst>
              <a:ext uri="{FF2B5EF4-FFF2-40B4-BE49-F238E27FC236}">
                <a16:creationId xmlns:a16="http://schemas.microsoft.com/office/drawing/2014/main" id="{3116900F-B4F2-0443-8C35-7C253E5366E1}"/>
              </a:ext>
            </a:extLst>
          </p:cNvPr>
          <p:cNvSpPr txBox="1"/>
          <p:nvPr/>
        </p:nvSpPr>
        <p:spPr>
          <a:xfrm>
            <a:off x="7430594" y="4953000"/>
            <a:ext cx="4609006" cy="923330"/>
          </a:xfrm>
          <a:prstGeom prst="rect">
            <a:avLst/>
          </a:prstGeom>
          <a:noFill/>
        </p:spPr>
        <p:txBody>
          <a:bodyPr wrap="square" rtlCol="0">
            <a:spAutoFit/>
          </a:bodyPr>
          <a:lstStyle/>
          <a:p>
            <a:pPr>
              <a:lnSpc>
                <a:spcPct val="90000"/>
              </a:lnSpc>
            </a:pPr>
            <a:r>
              <a:rPr lang="en-US" sz="1200" dirty="0">
                <a:solidFill>
                  <a:schemeClr val="accent1"/>
                </a:solidFill>
              </a:rPr>
              <a:t>Demonstration of the scaling relationship between logged population and logged imperviousness observed in our historical data set.  This figure shows that the expectation from theory (purple) is much more consistent with an empirically fitted relationship (black) than is a null hypothesis (blue).</a:t>
            </a:r>
            <a:endParaRPr lang="en-US" sz="1200" b="1" dirty="0">
              <a:solidFill>
                <a:srgbClr val="0000FF"/>
              </a:solidFill>
            </a:endParaRPr>
          </a:p>
        </p:txBody>
      </p:sp>
      <p:sp>
        <p:nvSpPr>
          <p:cNvPr id="8" name="TextBox 7">
            <a:extLst>
              <a:ext uri="{FF2B5EF4-FFF2-40B4-BE49-F238E27FC236}">
                <a16:creationId xmlns:a16="http://schemas.microsoft.com/office/drawing/2014/main" id="{9949F7B2-8A20-5A4D-ACCE-7052A51F73E0}"/>
              </a:ext>
            </a:extLst>
          </p:cNvPr>
          <p:cNvSpPr txBox="1"/>
          <p:nvPr/>
        </p:nvSpPr>
        <p:spPr>
          <a:xfrm>
            <a:off x="7430594" y="5922210"/>
            <a:ext cx="4597664" cy="646331"/>
          </a:xfrm>
          <a:prstGeom prst="rect">
            <a:avLst/>
          </a:prstGeom>
          <a:noFill/>
          <a:ln>
            <a:solidFill>
              <a:schemeClr val="tx1"/>
            </a:solidFill>
          </a:ln>
        </p:spPr>
        <p:txBody>
          <a:bodyPr wrap="square" rtlCol="0">
            <a:spAutoFit/>
          </a:bodyPr>
          <a:lstStyle/>
          <a:p>
            <a:r>
              <a:rPr lang="en-US" sz="1200" dirty="0"/>
              <a:t>Brelsford, C., Coon, E. T., Moran, E., &amp; Allen‐Dumas, M. (2020). Urban Scaling as Validation for Predictions of Imperviousness From Population. </a:t>
            </a:r>
            <a:r>
              <a:rPr lang="en-US" sz="1200" i="1" dirty="0"/>
              <a:t>Geophysical Research Letters</a:t>
            </a:r>
            <a:r>
              <a:rPr lang="en-US" sz="1200" dirty="0"/>
              <a:t>, </a:t>
            </a:r>
            <a:r>
              <a:rPr lang="en-US" sz="1200" i="1" dirty="0"/>
              <a:t>47</a:t>
            </a:r>
            <a:r>
              <a:rPr lang="en-US" sz="1200" dirty="0"/>
              <a:t>(23)</a:t>
            </a:r>
          </a:p>
        </p:txBody>
      </p:sp>
      <p:sp>
        <p:nvSpPr>
          <p:cNvPr id="9" name="TextBox 8">
            <a:extLst>
              <a:ext uri="{FF2B5EF4-FFF2-40B4-BE49-F238E27FC236}">
                <a16:creationId xmlns:a16="http://schemas.microsoft.com/office/drawing/2014/main" id="{FE5E692D-8EEA-064A-AC5A-4BBB5E9F9552}"/>
              </a:ext>
            </a:extLst>
          </p:cNvPr>
          <p:cNvSpPr txBox="1"/>
          <p:nvPr/>
        </p:nvSpPr>
        <p:spPr>
          <a:xfrm>
            <a:off x="239334" y="2454688"/>
            <a:ext cx="6771066" cy="523220"/>
          </a:xfrm>
          <a:prstGeom prst="rect">
            <a:avLst/>
          </a:prstGeom>
          <a:noFill/>
        </p:spPr>
        <p:txBody>
          <a:bodyPr wrap="square" rtlCol="0">
            <a:spAutoFit/>
          </a:bodyPr>
          <a:lstStyle/>
          <a:p>
            <a:pPr lvl="0"/>
            <a:r>
              <a:rPr lang="en-US" sz="1400" dirty="0">
                <a:solidFill>
                  <a:schemeClr val="dk1"/>
                </a:solidFill>
              </a:rPr>
              <a:t>Demonstrate how urban scaling theory can be used to validate process based models projecting impervious area from changes in urban population.</a:t>
            </a:r>
          </a:p>
        </p:txBody>
      </p:sp>
      <p:sp>
        <p:nvSpPr>
          <p:cNvPr id="10" name="TextBox 9">
            <a:extLst>
              <a:ext uri="{FF2B5EF4-FFF2-40B4-BE49-F238E27FC236}">
                <a16:creationId xmlns:a16="http://schemas.microsoft.com/office/drawing/2014/main" id="{E1FC39DE-A8B4-F249-B9EF-864E247ADE25}"/>
              </a:ext>
            </a:extLst>
          </p:cNvPr>
          <p:cNvSpPr txBox="1"/>
          <p:nvPr/>
        </p:nvSpPr>
        <p:spPr>
          <a:xfrm>
            <a:off x="239334" y="3349038"/>
            <a:ext cx="6771066" cy="1384995"/>
          </a:xfrm>
          <a:prstGeom prst="rect">
            <a:avLst/>
          </a:prstGeom>
          <a:noFill/>
        </p:spPr>
        <p:txBody>
          <a:bodyPr wrap="square" rtlCol="0">
            <a:spAutoFit/>
          </a:bodyPr>
          <a:lstStyle/>
          <a:p>
            <a:pPr marL="285750" indent="-285750">
              <a:buFont typeface="Arial"/>
              <a:buChar char="•"/>
            </a:pPr>
            <a:r>
              <a:rPr lang="en-GB" sz="1400" dirty="0"/>
              <a:t>Use historic NLCD data to demonstrate a robust sublinear scaling relationship between urban population and imperviousness.</a:t>
            </a:r>
          </a:p>
          <a:p>
            <a:pPr marL="285750" indent="-285750">
              <a:buFont typeface="Arial"/>
              <a:buChar char="•"/>
            </a:pPr>
            <a:r>
              <a:rPr lang="en-GB" sz="1400" dirty="0"/>
              <a:t>Show that the empirical population and imperviousness relationship is consistent with theoretical expectations.</a:t>
            </a:r>
          </a:p>
          <a:p>
            <a:pPr marL="285750" indent="-285750">
              <a:buFont typeface="Arial"/>
              <a:buChar char="•"/>
            </a:pPr>
            <a:r>
              <a:rPr lang="en-US" sz="1400" dirty="0"/>
              <a:t>Compare ICLUS’ projections of urban population and  imperviousness to the theoretical expectation. </a:t>
            </a:r>
          </a:p>
        </p:txBody>
      </p:sp>
      <p:sp>
        <p:nvSpPr>
          <p:cNvPr id="11" name="TextBox 10">
            <a:extLst>
              <a:ext uri="{FF2B5EF4-FFF2-40B4-BE49-F238E27FC236}">
                <a16:creationId xmlns:a16="http://schemas.microsoft.com/office/drawing/2014/main" id="{CCF1962B-5BA9-C748-9B58-CA6B0C8BBDFA}"/>
              </a:ext>
            </a:extLst>
          </p:cNvPr>
          <p:cNvSpPr txBox="1"/>
          <p:nvPr/>
        </p:nvSpPr>
        <p:spPr>
          <a:xfrm>
            <a:off x="239334" y="5105162"/>
            <a:ext cx="6771066" cy="1600438"/>
          </a:xfrm>
          <a:prstGeom prst="rect">
            <a:avLst/>
          </a:prstGeom>
          <a:noFill/>
        </p:spPr>
        <p:txBody>
          <a:bodyPr wrap="square" rtlCol="0">
            <a:spAutoFit/>
          </a:bodyPr>
          <a:lstStyle/>
          <a:p>
            <a:r>
              <a:rPr lang="en-US" sz="1400" dirty="0"/>
              <a:t>This research demonstrates the utility of applying a theory that is widely known in urban complexity sciences to the new domain of earth system projections.  It represents an important step in developing theoretically sound methods for validating process based models which represent human action – a notoriously difficult component of predictive models. Our application of imperviousness projection is useful for ensuring that quantitative predictions of human futures are valid across one of the most important mechanisms through which humans change land surfaces.</a:t>
            </a:r>
          </a:p>
        </p:txBody>
      </p:sp>
      <p:sp>
        <p:nvSpPr>
          <p:cNvPr id="12" name="Title 3">
            <a:extLst>
              <a:ext uri="{FF2B5EF4-FFF2-40B4-BE49-F238E27FC236}">
                <a16:creationId xmlns:a16="http://schemas.microsoft.com/office/drawing/2014/main" id="{FC6C3FD0-BAD4-374A-B8FD-BB0E22EC47C2}"/>
              </a:ext>
            </a:extLst>
          </p:cNvPr>
          <p:cNvSpPr>
            <a:spLocks noGrp="1"/>
          </p:cNvSpPr>
          <p:nvPr>
            <p:ph type="title"/>
          </p:nvPr>
        </p:nvSpPr>
        <p:spPr>
          <a:xfrm>
            <a:off x="-36096" y="1414098"/>
            <a:ext cx="12228095" cy="871902"/>
          </a:xfrm>
        </p:spPr>
        <p:txBody>
          <a:bodyPr>
            <a:noAutofit/>
          </a:bodyPr>
          <a:lstStyle/>
          <a:p>
            <a:r>
              <a:rPr lang="en-US" sz="2800" b="1" dirty="0"/>
              <a:t>Urban Scaling as Validation for Predictions of Imperviousness</a:t>
            </a:r>
          </a:p>
        </p:txBody>
      </p:sp>
    </p:spTree>
    <p:extLst>
      <p:ext uri="{BB962C8B-B14F-4D97-AF65-F5344CB8AC3E}">
        <p14:creationId xmlns:p14="http://schemas.microsoft.com/office/powerpoint/2010/main" val="4168831096"/>
      </p:ext>
    </p:extLst>
  </p:cSld>
  <p:clrMapOvr>
    <a:masterClrMapping/>
  </p:clrMapOvr>
  <p:transition spd="slow"/>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Y 2017 BER Transition briefing MRR 02102017 Gary Tris Todd.pptx" id="{950876FA-45CC-4CBB-8EB8-94848769055F}" vid="{E060FB21-235D-4E61-AB69-C8AF0AE30EE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SC template</Template>
  <TotalTime>58</TotalTime>
  <Words>254</Words>
  <Application>Microsoft Macintosh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1_Office Theme</vt:lpstr>
      <vt:lpstr>Urban Scaling as Validation for Predictions of Imperviousness</vt:lpstr>
    </vt:vector>
  </TitlesOfParts>
  <Company>US Department of Energy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West, Tristram</dc:creator>
  <cp:lastModifiedBy>Brelsford, Christa</cp:lastModifiedBy>
  <cp:revision>6</cp:revision>
  <cp:lastPrinted>2017-02-09T20:34:38Z</cp:lastPrinted>
  <dcterms:created xsi:type="dcterms:W3CDTF">2019-02-27T15:57:00Z</dcterms:created>
  <dcterms:modified xsi:type="dcterms:W3CDTF">2021-01-21T18:24:12Z</dcterms:modified>
</cp:coreProperties>
</file>