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20"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4" clrIdx="0">
    <p:extLst>
      <p:ext uri="{19B8F6BF-5375-455C-9EA6-DF929625EA0E}">
        <p15:presenceInfo xmlns:p15="http://schemas.microsoft.com/office/powerpoint/2012/main" userId="S::beth.mundy@pnnl.gov::09c03546-1d2d-4d82-89e1-bb5e2a2e687b" providerId="AD"/>
      </p:ext>
    </p:extLst>
  </p:cmAuthor>
  <p:cmAuthor id="2" name="Wan, Hui" initials="WH" lastIdx="3" clrIdx="1">
    <p:extLst>
      <p:ext uri="{19B8F6BF-5375-455C-9EA6-DF929625EA0E}">
        <p15:presenceInfo xmlns:p15="http://schemas.microsoft.com/office/powerpoint/2012/main" userId="S::hui.wan@pnnl.gov::72e2a99e-bd7a-4866-93e5-81e1fb7306cb" providerId="AD"/>
      </p:ext>
    </p:extLst>
  </p:cmAuthor>
  <p:cmAuthor id="3" name="Vogl, Chris" initials="VC" lastIdx="2" clrIdx="2">
    <p:extLst>
      <p:ext uri="{19B8F6BF-5375-455C-9EA6-DF929625EA0E}">
        <p15:presenceInfo xmlns:p15="http://schemas.microsoft.com/office/powerpoint/2012/main" userId="S::vogl2@llnl.gov::09077f25-bc23-4f41-85dc-b9041e8a8c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7A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90590E-000B-4298-A4F5-90100BDD5C0E}" v="2" dt="2020-12-15T17:53:33.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32" autoAdjust="0"/>
    <p:restoredTop sz="94625" autoAdjust="0"/>
  </p:normalViewPr>
  <p:slideViewPr>
    <p:cSldViewPr>
      <p:cViewPr>
        <p:scale>
          <a:sx n="74" d="100"/>
          <a:sy n="74" d="100"/>
        </p:scale>
        <p:origin x="820" y="52"/>
      </p:cViewPr>
      <p:guideLst>
        <p:guide orient="horz" pos="31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1490590E-000B-4298-A4F5-90100BDD5C0E}"/>
    <pc:docChg chg="modSld">
      <pc:chgData name="Mundy, Beth E" userId="09c03546-1d2d-4d82-89e1-bb5e2a2e687b" providerId="ADAL" clId="{1490590E-000B-4298-A4F5-90100BDD5C0E}" dt="2020-12-15T17:53:33.808" v="19" actId="1035"/>
      <pc:docMkLst>
        <pc:docMk/>
      </pc:docMkLst>
      <pc:sldChg chg="modSp mod">
        <pc:chgData name="Mundy, Beth E" userId="09c03546-1d2d-4d82-89e1-bb5e2a2e687b" providerId="ADAL" clId="{1490590E-000B-4298-A4F5-90100BDD5C0E}" dt="2020-12-15T17:53:33.808" v="19" actId="1035"/>
        <pc:sldMkLst>
          <pc:docMk/>
          <pc:sldMk cId="0" sldId="258"/>
        </pc:sldMkLst>
        <pc:spChg chg="mod">
          <ac:chgData name="Mundy, Beth E" userId="09c03546-1d2d-4d82-89e1-bb5e2a2e687b" providerId="ADAL" clId="{1490590E-000B-4298-A4F5-90100BDD5C0E}" dt="2020-12-15T15:29:57.309" v="0" actId="20577"/>
          <ac:spMkLst>
            <pc:docMk/>
            <pc:sldMk cId="0" sldId="258"/>
            <ac:spMk id="3075" creationId="{00000000-0000-0000-0000-000000000000}"/>
          </ac:spMkLst>
        </pc:spChg>
        <pc:spChg chg="mod">
          <ac:chgData name="Mundy, Beth E" userId="09c03546-1d2d-4d82-89e1-bb5e2a2e687b" providerId="ADAL" clId="{1490590E-000B-4298-A4F5-90100BDD5C0E}" dt="2020-12-15T17:53:33.808" v="19" actId="1035"/>
          <ac:spMkLst>
            <pc:docMk/>
            <pc:sldMk cId="0" sldId="258"/>
            <ac:spMk id="307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12/15/2020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12/15/2020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12/15/2020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12/15/2020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12/15/2020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12/15/2020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12/15/2020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12/15/2020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12/15/2020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12/15/2020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12/15/2020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12/15/2020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12/15/2020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830997"/>
            <a:ext cx="5715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Speed up error reduction with increasing temporal resolution for atmospheric cloud simulation by removing the root causes of nonphysical behavior (i.</a:t>
            </a:r>
            <a:r>
              <a:rPr lang="en-US" sz="1400"/>
              <a:t>e., </a:t>
            </a:r>
            <a:r>
              <a:rPr lang="en-US" sz="1400" dirty="0"/>
              <a:t>infinite cloud densities).</a:t>
            </a:r>
            <a:endParaRPr lang="en-US" sz="1400" b="1" dirty="0"/>
          </a:p>
          <a:p>
            <a:pPr marL="231775" indent="-231775" algn="ctr">
              <a:spcBef>
                <a:spcPct val="15000"/>
              </a:spcBef>
              <a:defRPr/>
            </a:pPr>
            <a:br>
              <a:rPr lang="en-US" sz="1400" b="1" dirty="0"/>
            </a:br>
            <a:r>
              <a:rPr lang="en-US" sz="1400" b="1" dirty="0"/>
              <a:t>Approach</a:t>
            </a:r>
          </a:p>
          <a:p>
            <a:pPr marL="285750" indent="-285750">
              <a:spcBef>
                <a:spcPct val="15000"/>
              </a:spcBef>
              <a:buFont typeface="Arial" pitchFamily="34" charset="0"/>
              <a:buChar char="●"/>
              <a:defRPr/>
            </a:pPr>
            <a:r>
              <a:rPr lang="en-US" sz="1400" dirty="0"/>
              <a:t>Derive mathematical equations used for water vapor condensation and cloud liquid evaporation at fine scales unresolvable by established atmospheric models.</a:t>
            </a:r>
          </a:p>
          <a:p>
            <a:pPr marL="285750" indent="-285750">
              <a:spcBef>
                <a:spcPct val="15000"/>
              </a:spcBef>
              <a:buFont typeface="Arial" pitchFamily="34" charset="0"/>
              <a:buChar char="●"/>
              <a:defRPr/>
            </a:pPr>
            <a:r>
              <a:rPr lang="en-US" sz="1400" dirty="0"/>
              <a:t>Use </a:t>
            </a:r>
            <a:r>
              <a:rPr lang="en-US" sz="1400" dirty="0" err="1"/>
              <a:t>subgrid</a:t>
            </a:r>
            <a:r>
              <a:rPr lang="en-US" sz="1400" dirty="0"/>
              <a:t> reconstruction methodology to establish a link between the unresolved fine scales and resolved coarse scales. </a:t>
            </a:r>
          </a:p>
          <a:p>
            <a:pPr marL="285750" indent="-285750">
              <a:spcBef>
                <a:spcPct val="15000"/>
              </a:spcBef>
              <a:buFont typeface="Arial" pitchFamily="34" charset="0"/>
              <a:buChar char="●"/>
              <a:defRPr/>
            </a:pPr>
            <a:r>
              <a:rPr lang="en-US" sz="1400" dirty="0"/>
              <a:t>Assess the impacts of the rederived coarse-scale equations in idealized tests and long-term climate simulations.</a:t>
            </a:r>
          </a:p>
          <a:p>
            <a:pPr>
              <a:spcBef>
                <a:spcPct val="15000"/>
              </a:spcBef>
              <a:defRPr/>
            </a:pPr>
            <a:endParaRPr lang="en-US" sz="1400" dirty="0"/>
          </a:p>
          <a:p>
            <a:pPr algn="ctr" eaLnBrk="1" hangingPunct="1">
              <a:spcBef>
                <a:spcPct val="15000"/>
              </a:spcBef>
              <a:buFontTx/>
              <a:buNone/>
            </a:pPr>
            <a:r>
              <a:rPr lang="en-US" altLang="en-US" sz="1400" b="1" dirty="0"/>
              <a:t>Impact</a:t>
            </a:r>
          </a:p>
          <a:p>
            <a:pPr marL="285750" indent="-285750">
              <a:spcBef>
                <a:spcPct val="15000"/>
              </a:spcBef>
              <a:buFont typeface="Arial" pitchFamily="34" charset="0"/>
              <a:buChar char="●"/>
              <a:defRPr/>
            </a:pPr>
            <a:r>
              <a:rPr lang="en-US" sz="1400" dirty="0"/>
              <a:t>The application of </a:t>
            </a:r>
            <a:r>
              <a:rPr lang="en-US" sz="1400" dirty="0" err="1"/>
              <a:t>subgrid</a:t>
            </a:r>
            <a:r>
              <a:rPr lang="en-US" sz="1400" dirty="0"/>
              <a:t> reconstruction methodology provides a rigorous and flexible framework that avoids oversimplifications and inconsistencies in cloud parameterizations.</a:t>
            </a:r>
          </a:p>
          <a:p>
            <a:pPr marL="285750" indent="-285750">
              <a:spcBef>
                <a:spcPct val="15000"/>
              </a:spcBef>
              <a:buFont typeface="Arial" pitchFamily="34" charset="0"/>
              <a:buChar char="●"/>
              <a:defRPr/>
            </a:pPr>
            <a:r>
              <a:rPr lang="en-US" sz="1400" dirty="0"/>
              <a:t>Faster error reduction allows for more efficient use of computing resources at finer resolutions.</a:t>
            </a:r>
          </a:p>
          <a:p>
            <a:pPr marL="285750" indent="-285750">
              <a:spcBef>
                <a:spcPct val="15000"/>
              </a:spcBef>
              <a:buFont typeface="Arial" pitchFamily="34" charset="0"/>
              <a:buChar char="●"/>
              <a:defRPr/>
            </a:pPr>
            <a:r>
              <a:rPr lang="en-US" sz="1400" dirty="0"/>
              <a:t>The improved physical realism provides a more accurate basis for weather and climate predictions made using numerical models.</a:t>
            </a:r>
          </a:p>
          <a:p>
            <a:pPr marL="285750" indent="-285750">
              <a:spcBef>
                <a:spcPct val="15000"/>
              </a:spcBef>
              <a:buFont typeface="Arial" pitchFamily="34" charset="0"/>
              <a:buChar char="●"/>
              <a:defRPr/>
            </a:pPr>
            <a:endParaRPr lang="en-US" sz="1400" dirty="0">
              <a:solidFill>
                <a:prstClr val="black"/>
              </a:solidFill>
            </a:endParaRPr>
          </a:p>
          <a:p>
            <a:pPr>
              <a:spcBef>
                <a:spcPct val="15000"/>
              </a:spcBef>
              <a:defRPr/>
            </a:pPr>
            <a:endParaRPr lang="en-US" sz="1400" dirty="0"/>
          </a:p>
        </p:txBody>
      </p:sp>
      <p:sp>
        <p:nvSpPr>
          <p:cNvPr id="3076" name="Rectangle 5"/>
          <p:cNvSpPr>
            <a:spLocks noChangeArrowheads="1"/>
          </p:cNvSpPr>
          <p:nvPr/>
        </p:nvSpPr>
        <p:spPr bwMode="auto">
          <a:xfrm>
            <a:off x="1632" y="76200"/>
            <a:ext cx="9142368"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2200" b="1" dirty="0">
                <a:latin typeface="Arial" panose="020B0604020202020204" pitchFamily="34" charset="0"/>
              </a:rPr>
              <a:t>Using Mathematical Rigor to Increase the Physical Realism of Models</a:t>
            </a:r>
            <a:endParaRPr lang="en-US" sz="2200" dirty="0">
              <a:latin typeface="Arial" panose="020B0604020202020204" pitchFamily="34" charset="0"/>
            </a:endParaRPr>
          </a:p>
        </p:txBody>
      </p:sp>
      <p:sp>
        <p:nvSpPr>
          <p:cNvPr id="3077" name="Text Box 6"/>
          <p:cNvSpPr txBox="1">
            <a:spLocks noChangeArrowheads="1"/>
          </p:cNvSpPr>
          <p:nvPr/>
        </p:nvSpPr>
        <p:spPr bwMode="auto">
          <a:xfrm>
            <a:off x="304800" y="6266135"/>
            <a:ext cx="82296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dirty="0" err="1">
                <a:solidFill>
                  <a:srgbClr val="000000"/>
                </a:solidFill>
                <a:latin typeface="+mn-lt"/>
              </a:rPr>
              <a:t>Vogl</a:t>
            </a:r>
            <a:r>
              <a:rPr lang="en-US" sz="1000" dirty="0">
                <a:solidFill>
                  <a:srgbClr val="000000"/>
                </a:solidFill>
                <a:latin typeface="+mn-lt"/>
              </a:rPr>
              <a:t>, C. J., et al., “Improving time step convergence in an atmosphere model with simplified physics: Using mathematical rigor to avoid nonphysical behavior in a parameterization.” Journal of Advances in Modeling Earth Systems, 12, e2019MS001974 (2020), [DOI:10.1029/2019MS001974]</a:t>
            </a:r>
          </a:p>
        </p:txBody>
      </p:sp>
      <p:sp>
        <p:nvSpPr>
          <p:cNvPr id="3078" name="TextBox 9"/>
          <p:cNvSpPr txBox="1">
            <a:spLocks noChangeArrowheads="1"/>
          </p:cNvSpPr>
          <p:nvPr/>
        </p:nvSpPr>
        <p:spPr bwMode="auto">
          <a:xfrm>
            <a:off x="6556465" y="3599862"/>
            <a:ext cx="2286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solidFill>
                  <a:srgbClr val="0000FF"/>
                </a:solidFill>
                <a:cs typeface="Calibri" panose="020F0502020204030204" pitchFamily="34" charset="0"/>
              </a:rPr>
              <a:t>Use of the </a:t>
            </a:r>
            <a:r>
              <a:rPr lang="en-US" altLang="en-US" sz="1200" dirty="0" err="1">
                <a:solidFill>
                  <a:srgbClr val="0000FF"/>
                </a:solidFill>
                <a:cs typeface="Calibri" panose="020F0502020204030204" pitchFamily="34" charset="0"/>
              </a:rPr>
              <a:t>subgrid</a:t>
            </a:r>
            <a:r>
              <a:rPr lang="en-US" altLang="en-US" sz="1200" dirty="0">
                <a:solidFill>
                  <a:srgbClr val="0000FF"/>
                </a:solidFill>
                <a:cs typeface="Calibri" panose="020F0502020204030204" pitchFamily="34" charset="0"/>
              </a:rPr>
              <a:t> reconstruction methodology not only avoids physically impossible model behavior, like infinite cloud densities, but also leads to substantial increases in the annual mean cloud amount simulated with the CAM4 physics package.</a:t>
            </a:r>
          </a:p>
        </p:txBody>
      </p:sp>
      <p:grpSp>
        <p:nvGrpSpPr>
          <p:cNvPr id="7" name="Group 6">
            <a:extLst>
              <a:ext uri="{FF2B5EF4-FFF2-40B4-BE49-F238E27FC236}">
                <a16:creationId xmlns:a16="http://schemas.microsoft.com/office/drawing/2014/main" id="{D5ABDCBA-F046-9841-AD25-BB54C9E5FF91}"/>
              </a:ext>
            </a:extLst>
          </p:cNvPr>
          <p:cNvGrpSpPr/>
          <p:nvPr/>
        </p:nvGrpSpPr>
        <p:grpSpPr>
          <a:xfrm>
            <a:off x="6172200" y="1243906"/>
            <a:ext cx="2652544" cy="2143053"/>
            <a:chOff x="6321335" y="2514600"/>
            <a:chExt cx="2652544" cy="2143053"/>
          </a:xfrm>
        </p:grpSpPr>
        <p:pic>
          <p:nvPicPr>
            <p:cNvPr id="4" name="Picture 3">
              <a:extLst>
                <a:ext uri="{FF2B5EF4-FFF2-40B4-BE49-F238E27FC236}">
                  <a16:creationId xmlns:a16="http://schemas.microsoft.com/office/drawing/2014/main" id="{790C6761-8935-D349-9C53-64E578B3E439}"/>
                </a:ext>
              </a:extLst>
            </p:cNvPr>
            <p:cNvPicPr>
              <a:picLocks noChangeAspect="1"/>
            </p:cNvPicPr>
            <p:nvPr/>
          </p:nvPicPr>
          <p:blipFill>
            <a:blip r:embed="rId3"/>
            <a:stretch>
              <a:fillRect/>
            </a:stretch>
          </p:blipFill>
          <p:spPr>
            <a:xfrm>
              <a:off x="6321335" y="2700161"/>
              <a:ext cx="2652544" cy="1957492"/>
            </a:xfrm>
            <a:prstGeom prst="rect">
              <a:avLst/>
            </a:prstGeom>
          </p:spPr>
        </p:pic>
        <p:sp>
          <p:nvSpPr>
            <p:cNvPr id="5" name="TextBox 4">
              <a:extLst>
                <a:ext uri="{FF2B5EF4-FFF2-40B4-BE49-F238E27FC236}">
                  <a16:creationId xmlns:a16="http://schemas.microsoft.com/office/drawing/2014/main" id="{CAD42492-3221-4E48-9526-9254A4106CD8}"/>
                </a:ext>
              </a:extLst>
            </p:cNvPr>
            <p:cNvSpPr txBox="1"/>
            <p:nvPr/>
          </p:nvSpPr>
          <p:spPr>
            <a:xfrm>
              <a:off x="6705600" y="2514600"/>
              <a:ext cx="2214068" cy="261610"/>
            </a:xfrm>
            <a:prstGeom prst="rect">
              <a:avLst/>
            </a:prstGeom>
            <a:noFill/>
          </p:spPr>
          <p:txBody>
            <a:bodyPr wrap="none" rtlCol="0">
              <a:spAutoFit/>
            </a:bodyPr>
            <a:lstStyle/>
            <a:p>
              <a:r>
                <a:rPr lang="en-US" sz="1100" dirty="0"/>
                <a:t>Zonal and annual mean cloud cover</a:t>
              </a:r>
            </a:p>
          </p:txBody>
        </p:sp>
      </p:gr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ntent xmlns="3773524f-22ff-470f-b310-5294999f8866"/>
    <Highlight xmlns="3773524f-22ff-470f-b310-5294999f8866">51</Highlight>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6B4B9BF55EB03429B54A0C5039CF7AA" ma:contentTypeVersion="12" ma:contentTypeDescription="Create a new document." ma:contentTypeScope="" ma:versionID="c5d78afe7102d0e9bf97a4a42f7e129c">
  <xsd:schema xmlns:xsd="http://www.w3.org/2001/XMLSchema" xmlns:xs="http://www.w3.org/2001/XMLSchema" xmlns:p="http://schemas.microsoft.com/office/2006/metadata/properties" xmlns:ns2="3773524f-22ff-470f-b310-5294999f8866" targetNamespace="http://schemas.microsoft.com/office/2006/metadata/properties" ma:root="true" ma:fieldsID="b815e1b24c3efb926e037a6ddf605f38" ns2:_="">
    <xsd:import namespace="3773524f-22ff-470f-b310-5294999f8866"/>
    <xsd:element name="properties">
      <xsd:complexType>
        <xsd:sequence>
          <xsd:element name="documentManagement">
            <xsd:complexType>
              <xsd:all>
                <xsd:element ref="ns2:Content"/>
                <xsd:element ref="ns2:Highlight"/>
                <xsd:element ref="ns2:MediaServiceMetadata" minOccurs="0"/>
                <xsd:element ref="ns2:MediaServiceFastMetadata" minOccurs="0"/>
                <xsd:element ref="ns2:Highlight_x003a_ID"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3524f-22ff-470f-b310-5294999f8866" elementFormDefault="qualified">
    <xsd:import namespace="http://schemas.microsoft.com/office/2006/documentManagement/types"/>
    <xsd:import namespace="http://schemas.microsoft.com/office/infopath/2007/PartnerControls"/>
    <xsd:element name="Content" ma:index="8" ma:displayName="Content" ma:format="Dropdown" ma:internalName="Content">
      <xsd:simpleType>
        <xsd:restriction base="dms:Choice">
          <xsd:enumeration value="Highlight article"/>
          <xsd:enumeration value="Highlight article hero image"/>
          <xsd:enumeration value="Highlight slide"/>
          <xsd:enumeration value="Highlight slide image"/>
          <xsd:enumeration value="Accepted paper"/>
          <xsd:enumeration value="Final paper"/>
          <xsd:enumeration value="Journal cover image"/>
        </xsd:restriction>
      </xsd:simpleType>
    </xsd:element>
    <xsd:element name="Highlight" ma:index="9" ma:displayName="Highlight" ma:list="{5e9925cf-9522-4661-83ea-a99aa2ece969}" ma:internalName="Highlight" ma:readOnly="false" ma:showField="Title">
      <xsd:simpleType>
        <xsd:restriction base="dms:Lookup"/>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Highlight_x003a_ID" ma:index="12" nillable="true" ma:displayName="Highlight:ID" ma:list="{5e9925cf-9522-4661-83ea-a99aa2ece969}" ma:internalName="Highlight_x003a_ID" ma:readOnly="true" ma:showField="ID" ma:web="d2f3f7c9-ad8b-4c02-aec5-fa337afdd5c2">
      <xsd:simpleType>
        <xsd:restriction base="dms:Lookup"/>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57D9F0-2B85-430B-8843-0027C0E6F07C}">
  <ds:schemaRefs>
    <ds:schemaRef ds:uri="http://schemas.microsoft.com/office/infopath/2007/PartnerControls"/>
    <ds:schemaRef ds:uri="http://purl.org/dc/elements/1.1/"/>
    <ds:schemaRef ds:uri="http://www.w3.org/XML/1998/namespace"/>
    <ds:schemaRef ds:uri="http://purl.org/dc/dcmitype/"/>
    <ds:schemaRef ds:uri="http://schemas.microsoft.com/office/2006/metadata/properties"/>
    <ds:schemaRef ds:uri="http://schemas.openxmlformats.org/package/2006/metadata/core-properties"/>
    <ds:schemaRef ds:uri="3773524f-22ff-470f-b310-5294999f8866"/>
    <ds:schemaRef ds:uri="http://purl.org/dc/terms/"/>
    <ds:schemaRef ds:uri="http://schemas.microsoft.com/office/2006/documentManagement/types"/>
  </ds:schemaRefs>
</ds:datastoreItem>
</file>

<file path=customXml/itemProps2.xml><?xml version="1.0" encoding="utf-8"?>
<ds:datastoreItem xmlns:ds="http://schemas.openxmlformats.org/officeDocument/2006/customXml" ds:itemID="{1B4A956C-2D3F-439D-88A4-121B47BCD7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73524f-22ff-470f-b310-5294999f88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6437</TotalTime>
  <Words>269</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9</cp:revision>
  <cp:lastPrinted>2011-05-11T17:30:12Z</cp:lastPrinted>
  <dcterms:created xsi:type="dcterms:W3CDTF">2017-11-02T21:19:41Z</dcterms:created>
  <dcterms:modified xsi:type="dcterms:W3CDTF">2020-12-15T17:53:39Z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0x010100A6B4B9BF55EB03429B54A0C5039CF7AA</vt:lpwstr>
  </property>
  <property fmtid="{D5CDD505-2E9C-101B-9397-08002B2CF9AE}" pid="4" name="Order">
    <vt:r8>3400</vt:r8>
  </property>
</Properties>
</file>