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 Guangxing" initials="LG" lastIdx="1" clrIdx="0">
    <p:extLst>
      <p:ext uri="{19B8F6BF-5375-455C-9EA6-DF929625EA0E}">
        <p15:presenceInfo xmlns:p15="http://schemas.microsoft.com/office/powerpoint/2012/main" userId="S::guangxing.lin@pnnl.gov::b4a495bb-8260-4398-923c-7c0f71ada6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D759F1-1F30-414B-989D-046D24F7628B}" v="2" dt="2020-09-14T20:15:31.6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4625" autoAdjust="0"/>
  </p:normalViewPr>
  <p:slideViewPr>
    <p:cSldViewPr>
      <p:cViewPr varScale="1">
        <p:scale>
          <a:sx n="67" d="100"/>
          <a:sy n="67" d="100"/>
        </p:scale>
        <p:origin x="1168"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9/18/2020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9/18/2020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9/18/2020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9/18/2020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9/18/2020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9/18/2020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9/18/2020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9/18/2020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9/18/2020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9/18/2020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9/18/2020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9/18/2020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Better understand the processes in mesoscale convective systems (MCSs) that must be accurately simulated to improve MCS simulation in global climate models and the multi-scale modeling framework (MMF).</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Perform simulations in MMF and traditional global climate model (CAM5) with a prototypical 2</a:t>
            </a:r>
            <a:r>
              <a:rPr lang="en-US" sz="1400" dirty="0">
                <a:sym typeface="Symbol" pitchFamily="2" charset="2"/>
              </a:rPr>
              <a:t></a:t>
            </a:r>
            <a:r>
              <a:rPr lang="en-US" sz="1400" dirty="0"/>
              <a:t> and a tighter 0.25</a:t>
            </a:r>
            <a:r>
              <a:rPr lang="en-US" sz="1400" dirty="0">
                <a:sym typeface="Symbol" pitchFamily="2" charset="2"/>
              </a:rPr>
              <a:t></a:t>
            </a:r>
            <a:r>
              <a:rPr lang="en-US" sz="1400" dirty="0"/>
              <a:t> </a:t>
            </a:r>
            <a:r>
              <a:rPr lang="en-US" sz="1400" dirty="0">
                <a:solidFill>
                  <a:prstClr val="black"/>
                </a:solidFill>
              </a:rPr>
              <a:t>CAM5 grid-spacing</a:t>
            </a:r>
          </a:p>
          <a:p>
            <a:pPr marL="285750" indent="-285750">
              <a:spcBef>
                <a:spcPct val="15000"/>
              </a:spcBef>
              <a:buFont typeface="Arial" pitchFamily="34" charset="0"/>
              <a:buChar char="●"/>
              <a:defRPr/>
            </a:pPr>
            <a:r>
              <a:rPr lang="en-US" sz="1400" dirty="0">
                <a:solidFill>
                  <a:prstClr val="black"/>
                </a:solidFill>
              </a:rPr>
              <a:t>Compare these model simulations with </a:t>
            </a:r>
            <a:r>
              <a:rPr lang="en-US" sz="1400" dirty="0"/>
              <a:t>ground-based radar-observed precipitation, North American Regional Reanalysis (NARR) data, and a high-resolution Weather Research and Forecasting (WRF) simulation </a:t>
            </a:r>
            <a:endParaRPr lang="en-US" sz="1400" dirty="0">
              <a:solidFill>
                <a:prstClr val="black"/>
              </a:solidFill>
            </a:endParaRPr>
          </a:p>
          <a:p>
            <a:pPr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400" dirty="0"/>
              <a:t>Identified shortcomings in traditional global climate model parameterizations for simulating the MCSs. </a:t>
            </a:r>
          </a:p>
          <a:p>
            <a:pPr marL="283464" indent="-283464" eaLnBrk="1" hangingPunct="1">
              <a:spcBef>
                <a:spcPct val="15000"/>
              </a:spcBef>
              <a:buFont typeface="Arial" panose="020B0604020202020204" pitchFamily="34" charset="0"/>
              <a:buChar char="●"/>
            </a:pPr>
            <a:r>
              <a:rPr lang="en-US" altLang="en-US" sz="1400" dirty="0"/>
              <a:t>Demonstrated the MMF simulates the MCSs with improved </a:t>
            </a:r>
            <a:r>
              <a:rPr lang="en-US" altLang="en-US" sz="1400" dirty="0">
                <a:solidFill>
                  <a:srgbClr val="000000"/>
                </a:solidFill>
              </a:rPr>
              <a:t>accuracy when the host-GCM grid spacing reduces to </a:t>
            </a:r>
            <a:r>
              <a:rPr lang="en-US" sz="1400" dirty="0"/>
              <a:t>0.25</a:t>
            </a:r>
            <a:r>
              <a:rPr lang="en-US" sz="1400" dirty="0">
                <a:sym typeface="Symbol" pitchFamily="2" charset="2"/>
              </a:rPr>
              <a:t>.</a:t>
            </a:r>
            <a:r>
              <a:rPr lang="en-US" sz="1400" dirty="0"/>
              <a:t> </a:t>
            </a:r>
          </a:p>
          <a:p>
            <a:pPr marL="283464" indent="-283464" eaLnBrk="1" hangingPunct="1">
              <a:spcBef>
                <a:spcPct val="15000"/>
              </a:spcBef>
              <a:buFont typeface="Arial" panose="020B0604020202020204" pitchFamily="34" charset="0"/>
              <a:buChar char="●"/>
            </a:pPr>
            <a:r>
              <a:rPr lang="en-US" sz="1400" dirty="0">
                <a:solidFill>
                  <a:prstClr val="black"/>
                </a:solidFill>
              </a:rPr>
              <a:t>Showed the importance of representing mesoscale dynamics in the model for capturing the MCSs.</a:t>
            </a: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More Accurate </a:t>
            </a:r>
            <a:r>
              <a:rPr lang="en-US" altLang="en-US" sz="3000" b="1" dirty="0">
                <a:latin typeface="Arial" panose="020B0604020202020204" pitchFamily="34" charset="0"/>
              </a:rPr>
              <a:t>Convective Storm </a:t>
            </a:r>
            <a:r>
              <a:rPr lang="en-US" altLang="en-US" sz="3000" b="1" dirty="0">
                <a:solidFill>
                  <a:srgbClr val="000000"/>
                </a:solidFill>
                <a:latin typeface="Arial" panose="020B0604020202020204" pitchFamily="34" charset="0"/>
              </a:rPr>
              <a:t>Simulation in the Multi-scale Modeling Framework</a:t>
            </a:r>
          </a:p>
        </p:txBody>
      </p:sp>
      <p:sp>
        <p:nvSpPr>
          <p:cNvPr id="3077" name="Text Box 6"/>
          <p:cNvSpPr txBox="1">
            <a:spLocks noChangeArrowheads="1"/>
          </p:cNvSpPr>
          <p:nvPr/>
        </p:nvSpPr>
        <p:spPr bwMode="auto">
          <a:xfrm>
            <a:off x="4602062" y="5735947"/>
            <a:ext cx="4433004"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solidFill>
                  <a:srgbClr val="000000"/>
                </a:solidFill>
                <a:latin typeface="+mn-lt"/>
              </a:rPr>
              <a:t>Lin, G., ,J. Fan, Z. Feng, W.I. Gustafson Jr., P-L. Ma, and K. Zhang. “Can the Multiscale Modeling Framework (MMF) simulate the MCS-associated precipitation over the central United States”. </a:t>
            </a:r>
            <a:r>
              <a:rPr lang="en-US" altLang="en-US" sz="1000" i="1" dirty="0">
                <a:solidFill>
                  <a:srgbClr val="000000"/>
                </a:solidFill>
                <a:latin typeface="+mn-lt"/>
              </a:rPr>
              <a:t>Journal of Advances in Modeling Earth Systems</a:t>
            </a:r>
            <a:r>
              <a:rPr lang="en-US" altLang="en-US" sz="1000" dirty="0">
                <a:solidFill>
                  <a:srgbClr val="000000"/>
                </a:solidFill>
                <a:latin typeface="+mn-lt"/>
              </a:rPr>
              <a:t>, 11, 4669-4686. </a:t>
            </a:r>
            <a:r>
              <a:rPr lang="en-US" sz="1000" dirty="0"/>
              <a:t>https://</a:t>
            </a:r>
            <a:r>
              <a:rPr lang="en-US" sz="1000" dirty="0" err="1"/>
              <a:t>doi.org</a:t>
            </a:r>
            <a:r>
              <a:rPr lang="en-US" sz="1000" dirty="0"/>
              <a:t>/10.1029/2019MS001849</a:t>
            </a:r>
          </a:p>
          <a:p>
            <a:pPr eaLnBrk="1" hangingPunct="1">
              <a:spcBef>
                <a:spcPct val="0"/>
              </a:spcBef>
              <a:buFontTx/>
              <a:buNone/>
            </a:pPr>
            <a:endParaRPr lang="en-US" altLang="en-US" sz="1000" dirty="0">
              <a:solidFill>
                <a:srgbClr val="000000"/>
              </a:solidFill>
              <a:latin typeface="+mn-lt"/>
            </a:endParaRPr>
          </a:p>
        </p:txBody>
      </p:sp>
      <p:sp>
        <p:nvSpPr>
          <p:cNvPr id="3078" name="TextBox 9"/>
          <p:cNvSpPr txBox="1">
            <a:spLocks noChangeArrowheads="1"/>
          </p:cNvSpPr>
          <p:nvPr/>
        </p:nvSpPr>
        <p:spPr bwMode="auto">
          <a:xfrm>
            <a:off x="4584789" y="4150998"/>
            <a:ext cx="43895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sz="1200" dirty="0">
                <a:solidFill>
                  <a:srgbClr val="0070C0"/>
                </a:solidFill>
                <a:latin typeface="Arial" panose="020B0604020202020204" pitchFamily="34" charset="0"/>
              </a:rPr>
              <a:t>Time series of hourly-mean precipitation rates averaged over the US southern Great Plain area from the observation, the Multi-scale Modeling Framework (MMF) and traditional global climate (CAM5) simulations with different grid spacing. The graphs show greater accuracy comes from smaller host model grid spacing, represented by the blue and green lines.</a:t>
            </a:r>
          </a:p>
        </p:txBody>
      </p:sp>
      <p:pic>
        <p:nvPicPr>
          <p:cNvPr id="8" name="Picture 7" descr="/var/folders/v4/5ccbnp7x6kb6gktnhfwcdb35chnjjf/T/com.microsoft.Word/Content.MSO/1D0D4560.tmp">
            <a:extLst>
              <a:ext uri="{FF2B5EF4-FFF2-40B4-BE49-F238E27FC236}">
                <a16:creationId xmlns:a16="http://schemas.microsoft.com/office/drawing/2014/main" id="{2D2038C2-A08B-8441-BA37-AA650B87A2F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95261" y="1307015"/>
            <a:ext cx="4433004" cy="1416764"/>
          </a:xfrm>
          <a:prstGeom prst="rect">
            <a:avLst/>
          </a:prstGeom>
          <a:noFill/>
          <a:ln>
            <a:noFill/>
          </a:ln>
        </p:spPr>
      </p:pic>
      <p:pic>
        <p:nvPicPr>
          <p:cNvPr id="9" name="Picture 8" descr="/var/folders/v4/5ccbnp7x6kb6gktnhfwcdb35chnjjf/T/com.microsoft.Word/Content.MSO/6935007B.tmp">
            <a:extLst>
              <a:ext uri="{FF2B5EF4-FFF2-40B4-BE49-F238E27FC236}">
                <a16:creationId xmlns:a16="http://schemas.microsoft.com/office/drawing/2014/main" id="{F565C10E-C6AD-364B-A16F-A6C5D536BC9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596860" y="2537643"/>
            <a:ext cx="4476406" cy="1416764"/>
          </a:xfrm>
          <a:prstGeom prst="rect">
            <a:avLst/>
          </a:prstGeom>
          <a:noFill/>
          <a:ln>
            <a:noFill/>
          </a:ln>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10" ma:contentTypeDescription="Create a new document." ma:contentTypeScope="" ma:versionID="f6a2819efd195f97957367660c4a9a2b">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521ee54f9ae46af45a1cc50abd53842d"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5209F4-484A-4AA1-B053-CC3C5B830C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schemas.microsoft.com/office/2006/documentManagement/types"/>
    <ds:schemaRef ds:uri="http://schemas.microsoft.com/office/2006/metadata/properties"/>
    <ds:schemaRef ds:uri="http://purl.org/dc/elements/1.1/"/>
    <ds:schemaRef ds:uri="9e4d5393-76ff-473a-9772-6626c388b195"/>
    <ds:schemaRef ds:uri="http://www.w3.org/XML/1998/namespace"/>
    <ds:schemaRef ds:uri="http://schemas.microsoft.com/office/infopath/2007/PartnerControls"/>
    <ds:schemaRef ds:uri="http://purl.org/dc/dcmitype/"/>
    <ds:schemaRef ds:uri="http://schemas.openxmlformats.org/package/2006/metadata/core-properties"/>
    <ds:schemaRef ds:uri="964f4f91-4ecc-4750-a526-be4b92b86cea"/>
    <ds:schemaRef ds:uri="http://purl.org/dc/terms/"/>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10356</TotalTime>
  <Words>291</Words>
  <Application>Microsoft Office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42</cp:revision>
  <cp:lastPrinted>2011-05-11T17:30:12Z</cp:lastPrinted>
  <dcterms:created xsi:type="dcterms:W3CDTF">2017-11-02T21:19:41Z</dcterms:created>
  <dcterms:modified xsi:type="dcterms:W3CDTF">2020-09-18T15:12:06Z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