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"/>
  </p:notesMasterIdLst>
  <p:sldIdLst>
    <p:sldId id="265" r:id="rId2"/>
    <p:sldId id="267" r:id="rId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05"/>
    <p:restoredTop sz="94704"/>
  </p:normalViewPr>
  <p:slideViewPr>
    <p:cSldViewPr>
      <p:cViewPr varScale="1">
        <p:scale>
          <a:sx n="187" d="100"/>
          <a:sy n="187" d="100"/>
        </p:scale>
        <p:origin x="184" y="1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86A74D-81BC-4965-8D76-20C793EE69AD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D793DC-401D-445D-9E15-8375BE67F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3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80B9A-C993-4CEA-8A39-3AFD6A021F2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91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80B9A-C993-4CEA-8A39-3AFD6A021F2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54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" name="Rectangle 235"/>
          <p:cNvSpPr>
            <a:spLocks noChangeArrowheads="1"/>
          </p:cNvSpPr>
          <p:nvPr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38481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38700" y="1600200"/>
            <a:ext cx="38481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2113C00A-46C3-4695-A1BF-A4D51761E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235"/>
          <p:cNvSpPr>
            <a:spLocks noChangeArrowheads="1"/>
          </p:cNvSpPr>
          <p:nvPr userDrawn="1"/>
        </p:nvSpPr>
        <p:spPr bwMode="auto">
          <a:xfrm>
            <a:off x="-34926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  <a:defRPr/>
            </a:pPr>
            <a:fld id="{3CF22588-4ED6-4D73-B710-A92B6386A90D}" type="slidenum">
              <a:rPr lang="en-US" sz="100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b="1" dirty="0">
                <a:solidFill>
                  <a:schemeClr val="bg1"/>
                </a:solidFill>
                <a:ea typeface="Rod"/>
                <a:cs typeface="Rod"/>
              </a:rPr>
              <a:t>BER Climate Research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36D64-B606-4833-8E9E-A8FC51B35A1D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194/gmd-14-6445-202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doi.org/10.5194/gmd-14-6445-2021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44500" y="3759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7677" y="446305"/>
            <a:ext cx="62169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u="sng" dirty="0"/>
              <a:t>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Ocean models have been in development for sixty years, while numerous refinements to the Equation of Seawater (EOS) have occurred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The EOS used underpins accurate calculation of key quantities (e.g. ocean heat content [OHC], surface heat fluxes, ocean-to-</a:t>
            </a:r>
            <a:r>
              <a:rPr lang="en-US" sz="1500" dirty="0" err="1"/>
              <a:t>atmos</a:t>
            </a:r>
            <a:r>
              <a:rPr lang="en-US" sz="1500" dirty="0"/>
              <a:t> heat transports, </a:t>
            </a:r>
            <a:r>
              <a:rPr lang="en-US" sz="1500" dirty="0" err="1"/>
              <a:t>etc</a:t>
            </a:r>
            <a:r>
              <a:rPr lang="en-US" sz="1500" dirty="0"/>
              <a:t>) ensuring model realism </a:t>
            </a:r>
            <a:r>
              <a:rPr lang="en-US" sz="1500" b="1" dirty="0"/>
              <a:t>(see panels on right)</a:t>
            </a:r>
            <a:endParaRPr lang="en-US" sz="1500" dirty="0"/>
          </a:p>
        </p:txBody>
      </p:sp>
      <p:sp>
        <p:nvSpPr>
          <p:cNvPr id="14" name="TextBox 13"/>
          <p:cNvSpPr txBox="1"/>
          <p:nvPr/>
        </p:nvSpPr>
        <p:spPr>
          <a:xfrm>
            <a:off x="-18815" y="26622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5562600"/>
            <a:ext cx="71628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dirty="0"/>
              <a:t>Reference:</a:t>
            </a:r>
          </a:p>
          <a:p>
            <a:pPr>
              <a:defRPr/>
            </a:pPr>
            <a:r>
              <a:rPr lang="en-GB" sz="1200" dirty="0"/>
              <a:t>McDougall, T. J., P. M. Barker, R. M. Holmes, R. </a:t>
            </a:r>
            <a:r>
              <a:rPr lang="en-GB" sz="1200" dirty="0" err="1"/>
              <a:t>Pawlowicz</a:t>
            </a:r>
            <a:r>
              <a:rPr lang="en-GB" sz="1200" dirty="0"/>
              <a:t>, S. M. </a:t>
            </a:r>
            <a:r>
              <a:rPr lang="en-GB" sz="1200" dirty="0" err="1"/>
              <a:t>Griffies</a:t>
            </a:r>
            <a:r>
              <a:rPr lang="en-GB" sz="1200" dirty="0"/>
              <a:t> and </a:t>
            </a:r>
            <a:r>
              <a:rPr lang="en-GB" sz="1200" b="1" dirty="0"/>
              <a:t>P. J. Durack</a:t>
            </a:r>
            <a:r>
              <a:rPr lang="en-GB" sz="1200" dirty="0"/>
              <a:t> (2021) The interpretation of temperature and salinity variables in numerical ocean model output and the calculation of heat fluxes and heat content. </a:t>
            </a:r>
            <a:r>
              <a:rPr lang="en-GB" sz="1200" i="1" dirty="0"/>
              <a:t>Geoscientific Model Development</a:t>
            </a:r>
            <a:r>
              <a:rPr lang="en-GB" sz="1200" dirty="0"/>
              <a:t>, </a:t>
            </a:r>
            <a:r>
              <a:rPr lang="en-GB" sz="1200" b="1" dirty="0"/>
              <a:t>14</a:t>
            </a:r>
            <a:r>
              <a:rPr lang="en-GB" sz="1200" dirty="0"/>
              <a:t> (10), pp 6445-6466. DOI: </a:t>
            </a:r>
            <a:r>
              <a:rPr lang="en-GB" sz="1200" dirty="0">
                <a:hlinkClick r:id="rId3"/>
              </a:rPr>
              <a:t>10.5194/gmd-14-6445-2021</a:t>
            </a:r>
            <a:endParaRPr lang="en-GB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F2272-CCA1-2A41-A8A3-07C347AED377}"/>
              </a:ext>
            </a:extLst>
          </p:cNvPr>
          <p:cNvSpPr txBox="1"/>
          <p:nvPr/>
        </p:nvSpPr>
        <p:spPr>
          <a:xfrm>
            <a:off x="94263" y="1917252"/>
            <a:ext cx="62169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u="sng" dirty="0"/>
              <a:t>Impact</a:t>
            </a:r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Framework outlined to most directly compare ocean fields across numerous CMIP eras, and EOS variants with a focus on model temperature and salinity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Recommends modelers clearly define fixed variables, equations and coefficients required for calculation/comparison of derived quantities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Recommends modelers migrate code to TEOS-10 which will resolve standing problems going forward, enabled direct </a:t>
            </a:r>
            <a:r>
              <a:rPr lang="en-US" sz="1500" dirty="0" err="1"/>
              <a:t>obs</a:t>
            </a:r>
            <a:r>
              <a:rPr lang="en-US" sz="1500" dirty="0"/>
              <a:t>-model comparisons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BDDA48-DFFF-6547-B6B7-D4311D676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912" y="5715000"/>
            <a:ext cx="1905507" cy="698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AA8B0B-898D-2746-B0AE-7BBCE65E07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45"/>
          <a:stretch/>
        </p:blipFill>
        <p:spPr>
          <a:xfrm>
            <a:off x="6338014" y="737465"/>
            <a:ext cx="2698863" cy="159105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303A834-9774-B34B-B768-297E7BAEDD1F}"/>
              </a:ext>
            </a:extLst>
          </p:cNvPr>
          <p:cNvGrpSpPr>
            <a:grpSpLocks noChangeAspect="1"/>
          </p:cNvGrpSpPr>
          <p:nvPr/>
        </p:nvGrpSpPr>
        <p:grpSpPr>
          <a:xfrm>
            <a:off x="6338014" y="3964762"/>
            <a:ext cx="2697480" cy="1576647"/>
            <a:chOff x="4388794" y="3214672"/>
            <a:chExt cx="4736390" cy="276836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DD96F40-3302-5D4A-A9C2-0F295D4C39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61"/>
            <a:stretch/>
          </p:blipFill>
          <p:spPr>
            <a:xfrm>
              <a:off x="4695899" y="3214672"/>
              <a:ext cx="4429285" cy="276836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8795130-745D-0F4F-AABE-5049C0A0C4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959"/>
            <a:stretch/>
          </p:blipFill>
          <p:spPr>
            <a:xfrm>
              <a:off x="4388794" y="3226242"/>
              <a:ext cx="366412" cy="2745225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2E8A9C7-5FFE-5C4E-BCDB-2016EB768AAE}"/>
              </a:ext>
            </a:extLst>
          </p:cNvPr>
          <p:cNvSpPr txBox="1"/>
          <p:nvPr/>
        </p:nvSpPr>
        <p:spPr>
          <a:xfrm>
            <a:off x="0" y="-19110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/>
              <a:t>Interpreting modeled oceans across CMIP eras and the latest observations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F7D43C-2DCA-A247-BB41-4C01C658F404}"/>
              </a:ext>
            </a:extLst>
          </p:cNvPr>
          <p:cNvSpPr txBox="1"/>
          <p:nvPr/>
        </p:nvSpPr>
        <p:spPr>
          <a:xfrm>
            <a:off x="6487892" y="2328521"/>
            <a:ext cx="2399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Above: additional heat received/lost by an ocean model compared to heat lost/received by the atmospheric model (ΔQ units: W m</a:t>
            </a:r>
            <a:r>
              <a:rPr lang="en-US" sz="1000" baseline="30000" dirty="0"/>
              <a:t>-2</a:t>
            </a:r>
            <a:r>
              <a:rPr lang="en-US" sz="1000" dirty="0"/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D73FB7-F94A-B342-86BD-F0362E5D77A7}"/>
              </a:ext>
            </a:extLst>
          </p:cNvPr>
          <p:cNvSpPr txBox="1"/>
          <p:nvPr/>
        </p:nvSpPr>
        <p:spPr>
          <a:xfrm>
            <a:off x="6487891" y="3365191"/>
            <a:ext cx="23991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Below: contribution of near-surface salinity variations to the air-sea heat flux discrepancy (ΔQ</a:t>
            </a:r>
            <a:r>
              <a:rPr lang="en-US" sz="1000" baseline="-25000" dirty="0"/>
              <a:t>S</a:t>
            </a:r>
            <a:r>
              <a:rPr lang="en-US" sz="1000" dirty="0"/>
              <a:t> units: W m</a:t>
            </a:r>
            <a:r>
              <a:rPr lang="en-US" sz="1000" baseline="30000" dirty="0"/>
              <a:t>-2</a:t>
            </a:r>
            <a:r>
              <a:rPr lang="en-US" sz="1000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4973CF-F03F-F64A-8BB1-D5035A5B74A9}"/>
              </a:ext>
            </a:extLst>
          </p:cNvPr>
          <p:cNvSpPr txBox="1"/>
          <p:nvPr/>
        </p:nvSpPr>
        <p:spPr>
          <a:xfrm>
            <a:off x="92135" y="3886200"/>
            <a:ext cx="621692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u="sng" dirty="0"/>
              <a:t>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Currently direct comparison to latest generation observations complicated when comparing ~EOS-80 models to TEOS-10 observed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The global ocean is responsible for the bulk of 1971-2018 Earth System excess heat storage (396 ZJ, 91%) due to anthropogenic influence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How future OHC and uptake is modulated will strongly impact realized near-surface warming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44500" y="3759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18815" y="26622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BDDA48-DFFF-6547-B6B7-D4311D676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912" y="5715000"/>
            <a:ext cx="1905507" cy="6986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2E8A9C7-5FFE-5C4E-BCDB-2016EB768AAE}"/>
              </a:ext>
            </a:extLst>
          </p:cNvPr>
          <p:cNvSpPr txBox="1"/>
          <p:nvPr/>
        </p:nvSpPr>
        <p:spPr>
          <a:xfrm>
            <a:off x="0" y="-19110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/>
              <a:t>Interpreting modeled oceans across CMIP eras and the latest observations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ACDA5AD-B48B-F844-9C98-1E7FD0510E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43" y="361259"/>
            <a:ext cx="6552711" cy="53619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30F4D2-EB0A-5E4D-8636-6B9A682EC7C4}"/>
              </a:ext>
            </a:extLst>
          </p:cNvPr>
          <p:cNvSpPr txBox="1"/>
          <p:nvPr/>
        </p:nvSpPr>
        <p:spPr>
          <a:xfrm>
            <a:off x="76200" y="5562600"/>
            <a:ext cx="71628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dirty="0"/>
              <a:t>Reference:</a:t>
            </a:r>
          </a:p>
          <a:p>
            <a:pPr>
              <a:defRPr/>
            </a:pPr>
            <a:r>
              <a:rPr lang="en-GB" sz="1200" dirty="0"/>
              <a:t>McDougall, T. J., P. M. Barker, R. M. Holmes, R. </a:t>
            </a:r>
            <a:r>
              <a:rPr lang="en-GB" sz="1200" dirty="0" err="1"/>
              <a:t>Pawlowicz</a:t>
            </a:r>
            <a:r>
              <a:rPr lang="en-GB" sz="1200" dirty="0"/>
              <a:t>, S. M. </a:t>
            </a:r>
            <a:r>
              <a:rPr lang="en-GB" sz="1200" dirty="0" err="1"/>
              <a:t>Griffies</a:t>
            </a:r>
            <a:r>
              <a:rPr lang="en-GB" sz="1200" dirty="0"/>
              <a:t> and </a:t>
            </a:r>
            <a:r>
              <a:rPr lang="en-GB" sz="1200" b="1" dirty="0"/>
              <a:t>P. J. Durack</a:t>
            </a:r>
            <a:r>
              <a:rPr lang="en-GB" sz="1200" dirty="0"/>
              <a:t> (2021) The interpretation of temperature and salinity variables in numerical ocean model output and the calculation of heat fluxes and heat content. </a:t>
            </a:r>
            <a:r>
              <a:rPr lang="en-GB" sz="1200" i="1" dirty="0"/>
              <a:t>Geoscientific Model Development</a:t>
            </a:r>
            <a:r>
              <a:rPr lang="en-GB" sz="1200" dirty="0"/>
              <a:t>, 14 (10), pp 6445-6466. DOI: </a:t>
            </a:r>
            <a:r>
              <a:rPr lang="en-GB" sz="1200" dirty="0">
                <a:hlinkClick r:id="rId5"/>
              </a:rPr>
              <a:t>10.5194/gmd-14-6445-2021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17383058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Microsoft Macintosh PowerPoint</Application>
  <PresentationFormat>On-screen Show (4:3)</PresentationFormat>
  <Paragraphs>21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2013-03-21T23:09:08Z</dcterms:created>
  <dcterms:modified xsi:type="dcterms:W3CDTF">2021-11-09T00:33:01Z</dcterms:modified>
</cp:coreProperties>
</file>