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760"/>
    <p:restoredTop sz="94647"/>
  </p:normalViewPr>
  <p:slideViewPr>
    <p:cSldViewPr snapToGrid="0" snapToObjects="1">
      <p:cViewPr varScale="1">
        <p:scale>
          <a:sx n="116" d="100"/>
          <a:sy n="116" d="100"/>
        </p:scale>
        <p:origin x="928" y="1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C84B0-B5AC-8242-A5BF-8024D09C5B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946D4D-DFA6-3D4E-9142-823D0A51040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43D453-A21A-464C-8F3B-5DBC10CDBD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C6DEE4-B33C-BF49-A88C-28E7EE40BC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12A1EC-9649-4643-B0AB-E2DCF6462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6640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933E3-DD53-3640-9873-580712977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B530F5-653C-CA4A-8CDA-7CD156FA2A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B5885-80AC-5C49-8BA1-7F0577C1A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30CEE0-0A42-CE45-9FB8-E893960F3F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E3FB1-1B6F-1740-AC3B-482FA823FA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7606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2CF7C1-6CBA-1F4F-B6B9-E51E840589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1D5C0-B4B4-BC41-91E1-6AEEA9CE4D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B1AB89-4155-8040-B371-DFD318B55F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02ABA2-9FE6-5B4F-A841-20D683734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89FDBB-D0D6-8E4B-A98A-E0D4060B1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9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818B3A-0427-BA4C-85A3-BE6E4BDB0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436AC3-6A34-E448-B3F1-D1A3830AC4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D827C7-6163-3247-BA71-FD598FE794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DDDDD0-7624-CC4D-9ADA-AAFCE650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C10901-AA9D-3741-AE7F-EFE6A29E8C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515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0C6512-5458-2F48-9D85-696AF1E89A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917B8-685B-054A-978F-68ECE16281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BD03D2-5907-744C-9555-FC1117082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BA3C4-B7A0-AE42-8385-D9BBC3966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333693-11E4-424C-87EB-905BC4383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550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EBA6D-BD55-AF4D-9B88-5ADD567AD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72CD63-48B3-7C4B-B5CF-4EB3600145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69AC2B-0A1F-B344-BD9A-6C8354B072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840082-0C2A-8549-B660-CE0267BD3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613CC6A-E8C0-1745-9ADA-3A548C183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B50967-F7B7-354D-AED0-FACBDF501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09474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C8CCC-EDB9-DE4F-9837-8992A74675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AFFAA9-7BC6-E349-9242-4EF0B8A7C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C473FF1-45FF-844C-826F-806D40DB76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ED1C88-2D9E-4A47-B38E-6DA87A155A6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376165-3DDD-DC49-AB1D-6BFDA73A4A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4EEB8C7-6BCD-7741-BD59-3AD1EB051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2B7351-294F-4842-A85F-C5458B1E8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1D03D2-2B76-FA41-997D-89966DD5F3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15608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B95E97-E1D3-8148-9E67-576CE7B47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20ACB7-2CF2-A249-8EDD-D9315297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CFEA8D-3E03-414D-9A19-388CAB9D0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8B85CC0-2175-0948-8D61-7B9AE0C7A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3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82ED71-A714-A44A-B6C3-EB61720972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EFA4FF-AE2C-2B43-9BD2-EA4DD1065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09B42D-80BE-3B4D-BB68-9C9F1B55AD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01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21045-FC92-E446-B719-CEE594454F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7513B7-9293-FB41-96D8-F259060ACD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1C5928-9515-5C47-9DB8-50E41A9B5E2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6994D0C-9CF3-8548-BEE0-7F4BFA236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85762B-CA09-8642-B906-8FBA7D7C2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F38B03-84F1-3D43-8A04-BFCE6546F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209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44134D-6CEF-0846-BE20-BA1C797C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24D1AE3-0A3A-1845-AFAC-DA70EB3050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38D4E8-A04E-3548-A315-DD7FAE7F27A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64EB4E8-A70D-AA4A-8A1D-55AEC74A57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8CAC84-D629-5E4D-A910-818241A1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57F4C55-1B9B-1940-8E4F-A9CAC845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221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C5E8F1-A942-BA4A-AE92-76F91173AD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D312E-9006-0347-B0A5-308BE253CF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A94E02-F3B1-434D-BD6D-87F60317F7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456DF-0A81-A14B-AA86-C8EDD1E859E7}" type="datetimeFigureOut">
              <a:rPr lang="en-US" smtClean="0"/>
              <a:t>1/20/22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AD956-A09C-6944-B8F5-ABD2B26EE4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DCF463-5C16-4F45-ACAF-6EFE472088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446996-BA74-5841-AC0F-A18822EADC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038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hyperlink" Target="https://doi.org/10.1029/2021WR030203" TargetMode="External"/><Relationship Id="rId7" Type="http://schemas.openxmlformats.org/officeDocument/2006/relationships/image" Target="../media/image5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F2A06BB-C25A-EA44-A8AC-8606A4495173}"/>
              </a:ext>
            </a:extLst>
          </p:cNvPr>
          <p:cNvSpPr txBox="1"/>
          <p:nvPr/>
        </p:nvSpPr>
        <p:spPr>
          <a:xfrm>
            <a:off x="142014" y="47424"/>
            <a:ext cx="1189408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An Improved Zhang's Dynamic Water Balance Model Using </a:t>
            </a:r>
            <a:r>
              <a:rPr lang="en-US" b="1" dirty="0" err="1"/>
              <a:t>Budyko</a:t>
            </a:r>
            <a:r>
              <a:rPr lang="en-US" b="1" dirty="0"/>
              <a:t>-Based Snow Representation for Better Streamflow Predictions </a:t>
            </a:r>
            <a:r>
              <a:rPr lang="en-US" sz="2400" dirty="0"/>
              <a:t> </a:t>
            </a:r>
            <a:endParaRPr lang="en-US" sz="2200" b="1" dirty="0"/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E4FC2D94-20FC-EA42-BB42-2D9AFFA267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2922" y="6311429"/>
            <a:ext cx="2767689" cy="464649"/>
          </a:xfrm>
          <a:prstGeom prst="rect">
            <a:avLst/>
          </a:prstGeom>
        </p:spPr>
      </p:pic>
      <p:sp>
        <p:nvSpPr>
          <p:cNvPr id="20" name="Rectangle 19">
            <a:extLst>
              <a:ext uri="{FF2B5EF4-FFF2-40B4-BE49-F238E27FC236}">
                <a16:creationId xmlns:a16="http://schemas.microsoft.com/office/drawing/2014/main" id="{74B5393D-A426-CE49-A359-7BCE18E89393}"/>
              </a:ext>
            </a:extLst>
          </p:cNvPr>
          <p:cNvSpPr/>
          <p:nvPr/>
        </p:nvSpPr>
        <p:spPr>
          <a:xfrm>
            <a:off x="6762426" y="4256031"/>
            <a:ext cx="286043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/>
              <a:t>Hwang, J., &amp; </a:t>
            </a:r>
            <a:r>
              <a:rPr lang="en-US" sz="1600" dirty="0" err="1"/>
              <a:t>Devineni</a:t>
            </a:r>
            <a:r>
              <a:rPr lang="en-US" sz="1600" dirty="0"/>
              <a:t>, N. (2022). An improved Zhang’s dynamic water balance model using </a:t>
            </a:r>
            <a:r>
              <a:rPr lang="en-US" sz="1600" dirty="0" err="1"/>
              <a:t>Budyko</a:t>
            </a:r>
            <a:r>
              <a:rPr lang="en-US" sz="1600" dirty="0"/>
              <a:t>-based snow representation for better streamflow predictions. Water Resources Research, 58, e2021WR030203. </a:t>
            </a:r>
            <a:r>
              <a:rPr lang="en-US" sz="1600" dirty="0">
                <a:hlinkClick r:id="rId3"/>
              </a:rPr>
              <a:t>https://doi.org/10.1029/2021WR030203</a:t>
            </a:r>
            <a:endParaRPr lang="en-US" sz="1600" dirty="0"/>
          </a:p>
        </p:txBody>
      </p:sp>
      <p:sp>
        <p:nvSpPr>
          <p:cNvPr id="23" name="Shape 113">
            <a:extLst>
              <a:ext uri="{FF2B5EF4-FFF2-40B4-BE49-F238E27FC236}">
                <a16:creationId xmlns:a16="http://schemas.microsoft.com/office/drawing/2014/main" id="{AAAF3FD3-EEF5-E64A-9AC9-EACF9F3B5972}"/>
              </a:ext>
            </a:extLst>
          </p:cNvPr>
          <p:cNvSpPr txBox="1">
            <a:spLocks/>
          </p:cNvSpPr>
          <p:nvPr/>
        </p:nvSpPr>
        <p:spPr>
          <a:xfrm>
            <a:off x="142014" y="823487"/>
            <a:ext cx="6659813" cy="499387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Objective: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To improve Zhang's monthly water balance model (a physics-based conceptual hydrologic model) that reflects the physical partitioning process of the hydrological cycle at the basin level based on regional climate and catchment characteristics. </a:t>
            </a:r>
          </a:p>
          <a:p>
            <a:pPr algn="l">
              <a:lnSpc>
                <a:spcPct val="50000"/>
              </a:lnSpc>
              <a:spcBef>
                <a:spcPts val="0"/>
              </a:spcBef>
            </a:pP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 sz="1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Approach: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We introduce a snow module based on surface energy balance and 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Budyko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-limits on melting and combine it with the existing water balance equations. Moreover, monthly parameterization is applied to the model to better explain the time-varying hydrological characteristics of a catchment. The proposed model involves five different monthly parameters, which determine the physical partitioning process of the hydrological cycle, and they are regionally calibrated and validated under 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Budyko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-type constraints. The model is applied to 1,210 basins across the continental United States (CONUS), and the simulated streamflow is compared to the observed data.</a:t>
            </a:r>
          </a:p>
          <a:p>
            <a:pPr algn="l">
              <a:lnSpc>
                <a:spcPct val="50000"/>
              </a:lnSpc>
              <a:spcBef>
                <a:spcPts val="0"/>
              </a:spcBef>
            </a:pPr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algn="l"/>
            <a:r>
              <a:rPr lang="en-US" sz="15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Results/Impacts: 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The proposed model significantly outperformed the original model, improving the median NSE by 31% (from 0.51 to 0.67) and increasing the number of catchments with an acceptable NSE by 58%. The spatial variability of the basin characteristics across the CONUS is also investigated based on the calibrated parameters. Our analyses suggest that ZDWBM-</a:t>
            </a:r>
            <a:r>
              <a:rPr lang="en-US" sz="1500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msnow</a:t>
            </a:r>
            <a:r>
              <a:rPr lang="en-US" sz="15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could be used to estimate monthly runoff for ungauged basins across the continental United States.</a:t>
            </a:r>
          </a:p>
          <a:p>
            <a:pPr algn="l">
              <a:lnSpc>
                <a:spcPct val="100000"/>
              </a:lnSpc>
              <a:spcBef>
                <a:spcPts val="0"/>
              </a:spcBef>
            </a:pPr>
            <a:endParaRPr lang="en-US" sz="15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1823" y="6249357"/>
            <a:ext cx="1403048" cy="561219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248291" y="6294689"/>
            <a:ext cx="1263953" cy="522368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752735" y="-835878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40381C6-3B2E-3341-956C-6281C868A71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84611" y="499355"/>
            <a:ext cx="5376290" cy="280202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B23C4752-E169-9045-A7E0-1E73850D9619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784611" y="2408879"/>
            <a:ext cx="2105087" cy="1847152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4FA777F-8777-6D45-BC92-9B7CC9C51094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9419423" y="3983987"/>
            <a:ext cx="2737868" cy="20965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9022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278</Words>
  <Application>Microsoft Macintosh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 Pritchard</dc:creator>
  <cp:lastModifiedBy>Microsoft Office User</cp:lastModifiedBy>
  <cp:revision>47</cp:revision>
  <dcterms:created xsi:type="dcterms:W3CDTF">2019-01-21T20:59:35Z</dcterms:created>
  <dcterms:modified xsi:type="dcterms:W3CDTF">2022-01-20T20:39:12Z</dcterms:modified>
</cp:coreProperties>
</file>