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60"/>
    <p:restoredTop sz="94647"/>
  </p:normalViewPr>
  <p:slideViewPr>
    <p:cSldViewPr snapToGrid="0" snapToObjects="1">
      <p:cViewPr varScale="1">
        <p:scale>
          <a:sx n="115" d="100"/>
          <a:sy n="115" d="100"/>
        </p:scale>
        <p:origin x="984" y="2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C84B0-B5AC-8242-A5BF-8024D09C5B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946D4D-DFA6-3D4E-9142-823D0A5104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43D453-A21A-464C-8F3B-5DBC10CDBD15}"/>
              </a:ext>
            </a:extLst>
          </p:cNvPr>
          <p:cNvSpPr>
            <a:spLocks noGrp="1"/>
          </p:cNvSpPr>
          <p:nvPr>
            <p:ph type="dt" sz="half" idx="10"/>
          </p:nvPr>
        </p:nvSpPr>
        <p:spPr/>
        <p:txBody>
          <a:bodyPr/>
          <a:lstStyle/>
          <a:p>
            <a:fld id="{507456DF-0A81-A14B-AA86-C8EDD1E859E7}" type="datetimeFigureOut">
              <a:rPr lang="en-US" smtClean="0"/>
              <a:t>12/26/20</a:t>
            </a:fld>
            <a:endParaRPr lang="en-US"/>
          </a:p>
        </p:txBody>
      </p:sp>
      <p:sp>
        <p:nvSpPr>
          <p:cNvPr id="5" name="Footer Placeholder 4">
            <a:extLst>
              <a:ext uri="{FF2B5EF4-FFF2-40B4-BE49-F238E27FC236}">
                <a16:creationId xmlns:a16="http://schemas.microsoft.com/office/drawing/2014/main" id="{A3C6DEE4-B33C-BF49-A88C-28E7EE40BC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12A1EC-9649-4643-B0AB-E2DCF6462D28}"/>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946640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933E3-DD53-3640-9873-5807129775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B530F5-653C-CA4A-8CDA-7CD156FA2AC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B5885-80AC-5C49-8BA1-7F0577C1A343}"/>
              </a:ext>
            </a:extLst>
          </p:cNvPr>
          <p:cNvSpPr>
            <a:spLocks noGrp="1"/>
          </p:cNvSpPr>
          <p:nvPr>
            <p:ph type="dt" sz="half" idx="10"/>
          </p:nvPr>
        </p:nvSpPr>
        <p:spPr/>
        <p:txBody>
          <a:bodyPr/>
          <a:lstStyle/>
          <a:p>
            <a:fld id="{507456DF-0A81-A14B-AA86-C8EDD1E859E7}" type="datetimeFigureOut">
              <a:rPr lang="en-US" smtClean="0"/>
              <a:t>12/26/20</a:t>
            </a:fld>
            <a:endParaRPr lang="en-US"/>
          </a:p>
        </p:txBody>
      </p:sp>
      <p:sp>
        <p:nvSpPr>
          <p:cNvPr id="5" name="Footer Placeholder 4">
            <a:extLst>
              <a:ext uri="{FF2B5EF4-FFF2-40B4-BE49-F238E27FC236}">
                <a16:creationId xmlns:a16="http://schemas.microsoft.com/office/drawing/2014/main" id="{A630CEE0-0A42-CE45-9FB8-E893960F3F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0E3FB1-1B6F-1740-AC3B-482FA823FA5C}"/>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4183760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2CF7C1-6CBA-1F4F-B6B9-E51E840589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81D5C0-B4B4-BC41-91E1-6AEEA9CE4D4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B1AB89-4155-8040-B371-DFD318B55F00}"/>
              </a:ext>
            </a:extLst>
          </p:cNvPr>
          <p:cNvSpPr>
            <a:spLocks noGrp="1"/>
          </p:cNvSpPr>
          <p:nvPr>
            <p:ph type="dt" sz="half" idx="10"/>
          </p:nvPr>
        </p:nvSpPr>
        <p:spPr/>
        <p:txBody>
          <a:bodyPr/>
          <a:lstStyle/>
          <a:p>
            <a:fld id="{507456DF-0A81-A14B-AA86-C8EDD1E859E7}" type="datetimeFigureOut">
              <a:rPr lang="en-US" smtClean="0"/>
              <a:t>12/26/20</a:t>
            </a:fld>
            <a:endParaRPr lang="en-US"/>
          </a:p>
        </p:txBody>
      </p:sp>
      <p:sp>
        <p:nvSpPr>
          <p:cNvPr id="5" name="Footer Placeholder 4">
            <a:extLst>
              <a:ext uri="{FF2B5EF4-FFF2-40B4-BE49-F238E27FC236}">
                <a16:creationId xmlns:a16="http://schemas.microsoft.com/office/drawing/2014/main" id="{6902ABA2-9FE6-5B4F-A841-20D6837346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89FDBB-D0D6-8E4B-A98A-E0D4060B104C}"/>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661397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18B3A-0427-BA4C-85A3-BE6E4BDB02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436AC3-6A34-E448-B3F1-D1A3830AC46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D827C7-6163-3247-BA71-FD598FE7947A}"/>
              </a:ext>
            </a:extLst>
          </p:cNvPr>
          <p:cNvSpPr>
            <a:spLocks noGrp="1"/>
          </p:cNvSpPr>
          <p:nvPr>
            <p:ph type="dt" sz="half" idx="10"/>
          </p:nvPr>
        </p:nvSpPr>
        <p:spPr/>
        <p:txBody>
          <a:bodyPr/>
          <a:lstStyle/>
          <a:p>
            <a:fld id="{507456DF-0A81-A14B-AA86-C8EDD1E859E7}" type="datetimeFigureOut">
              <a:rPr lang="en-US" smtClean="0"/>
              <a:t>12/26/20</a:t>
            </a:fld>
            <a:endParaRPr lang="en-US"/>
          </a:p>
        </p:txBody>
      </p:sp>
      <p:sp>
        <p:nvSpPr>
          <p:cNvPr id="5" name="Footer Placeholder 4">
            <a:extLst>
              <a:ext uri="{FF2B5EF4-FFF2-40B4-BE49-F238E27FC236}">
                <a16:creationId xmlns:a16="http://schemas.microsoft.com/office/drawing/2014/main" id="{DADDDDD0-7624-CC4D-9ADA-AAFCE65081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C10901-AA9D-3741-AE7F-EFE6A29E8C3F}"/>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4146515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C6512-5458-2F48-9D85-696AF1E89A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7917B8-685B-054A-978F-68ECE16281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ABD03D2-5907-744C-9555-FC111708298A}"/>
              </a:ext>
            </a:extLst>
          </p:cNvPr>
          <p:cNvSpPr>
            <a:spLocks noGrp="1"/>
          </p:cNvSpPr>
          <p:nvPr>
            <p:ph type="dt" sz="half" idx="10"/>
          </p:nvPr>
        </p:nvSpPr>
        <p:spPr/>
        <p:txBody>
          <a:bodyPr/>
          <a:lstStyle/>
          <a:p>
            <a:fld id="{507456DF-0A81-A14B-AA86-C8EDD1E859E7}" type="datetimeFigureOut">
              <a:rPr lang="en-US" smtClean="0"/>
              <a:t>12/26/20</a:t>
            </a:fld>
            <a:endParaRPr lang="en-US"/>
          </a:p>
        </p:txBody>
      </p:sp>
      <p:sp>
        <p:nvSpPr>
          <p:cNvPr id="5" name="Footer Placeholder 4">
            <a:extLst>
              <a:ext uri="{FF2B5EF4-FFF2-40B4-BE49-F238E27FC236}">
                <a16:creationId xmlns:a16="http://schemas.microsoft.com/office/drawing/2014/main" id="{C78BA3C4-B7A0-AE42-8385-D9BBC39661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333693-11E4-424C-87EB-905BC4383572}"/>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1707550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EBA6D-BD55-AF4D-9B88-5ADD567ADD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72CD63-48B3-7C4B-B5CF-4EB36001454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9AC2B-0A1F-B344-BD9A-6C8354B0723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840082-0C2A-8549-B660-CE0267BD3B73}"/>
              </a:ext>
            </a:extLst>
          </p:cNvPr>
          <p:cNvSpPr>
            <a:spLocks noGrp="1"/>
          </p:cNvSpPr>
          <p:nvPr>
            <p:ph type="dt" sz="half" idx="10"/>
          </p:nvPr>
        </p:nvSpPr>
        <p:spPr/>
        <p:txBody>
          <a:bodyPr/>
          <a:lstStyle/>
          <a:p>
            <a:fld id="{507456DF-0A81-A14B-AA86-C8EDD1E859E7}" type="datetimeFigureOut">
              <a:rPr lang="en-US" smtClean="0"/>
              <a:t>12/26/20</a:t>
            </a:fld>
            <a:endParaRPr lang="en-US"/>
          </a:p>
        </p:txBody>
      </p:sp>
      <p:sp>
        <p:nvSpPr>
          <p:cNvPr id="6" name="Footer Placeholder 5">
            <a:extLst>
              <a:ext uri="{FF2B5EF4-FFF2-40B4-BE49-F238E27FC236}">
                <a16:creationId xmlns:a16="http://schemas.microsoft.com/office/drawing/2014/main" id="{7613CC6A-E8C0-1745-9ADA-3A548C1835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B50967-F7B7-354D-AED0-FACBDF501391}"/>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1380947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C8CCC-EDB9-DE4F-9837-8992A74675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FFAA9-7BC6-E349-9242-4EF0B8A7CC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C473FF1-45FF-844C-826F-806D40DB761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ED1C88-2D9E-4A47-B38E-6DA87A155A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2376165-3DDD-DC49-AB1D-6BFDA73A4A9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EEB8C7-6BCD-7741-BD59-3AD1EB05199F}"/>
              </a:ext>
            </a:extLst>
          </p:cNvPr>
          <p:cNvSpPr>
            <a:spLocks noGrp="1"/>
          </p:cNvSpPr>
          <p:nvPr>
            <p:ph type="dt" sz="half" idx="10"/>
          </p:nvPr>
        </p:nvSpPr>
        <p:spPr/>
        <p:txBody>
          <a:bodyPr/>
          <a:lstStyle/>
          <a:p>
            <a:fld id="{507456DF-0A81-A14B-AA86-C8EDD1E859E7}" type="datetimeFigureOut">
              <a:rPr lang="en-US" smtClean="0"/>
              <a:t>12/26/20</a:t>
            </a:fld>
            <a:endParaRPr lang="en-US"/>
          </a:p>
        </p:txBody>
      </p:sp>
      <p:sp>
        <p:nvSpPr>
          <p:cNvPr id="8" name="Footer Placeholder 7">
            <a:extLst>
              <a:ext uri="{FF2B5EF4-FFF2-40B4-BE49-F238E27FC236}">
                <a16:creationId xmlns:a16="http://schemas.microsoft.com/office/drawing/2014/main" id="{CB2B7351-294F-4842-A85F-C5458B1E8A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1D03D2-2B76-FA41-997D-89966DD5F3B1}"/>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541560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95E97-E1D3-8148-9E67-576CE7B47F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20ACB7-2CF2-A249-8EDD-D93152979E07}"/>
              </a:ext>
            </a:extLst>
          </p:cNvPr>
          <p:cNvSpPr>
            <a:spLocks noGrp="1"/>
          </p:cNvSpPr>
          <p:nvPr>
            <p:ph type="dt" sz="half" idx="10"/>
          </p:nvPr>
        </p:nvSpPr>
        <p:spPr/>
        <p:txBody>
          <a:bodyPr/>
          <a:lstStyle/>
          <a:p>
            <a:fld id="{507456DF-0A81-A14B-AA86-C8EDD1E859E7}" type="datetimeFigureOut">
              <a:rPr lang="en-US" smtClean="0"/>
              <a:t>12/26/20</a:t>
            </a:fld>
            <a:endParaRPr lang="en-US"/>
          </a:p>
        </p:txBody>
      </p:sp>
      <p:sp>
        <p:nvSpPr>
          <p:cNvPr id="4" name="Footer Placeholder 3">
            <a:extLst>
              <a:ext uri="{FF2B5EF4-FFF2-40B4-BE49-F238E27FC236}">
                <a16:creationId xmlns:a16="http://schemas.microsoft.com/office/drawing/2014/main" id="{7ACFEA8D-3E03-414D-9A19-388CAB9D0C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B85CC0-2175-0948-8D61-7B9AE0C7A221}"/>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3170235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82ED71-A714-A44A-B6C3-EB617209726B}"/>
              </a:ext>
            </a:extLst>
          </p:cNvPr>
          <p:cNvSpPr>
            <a:spLocks noGrp="1"/>
          </p:cNvSpPr>
          <p:nvPr>
            <p:ph type="dt" sz="half" idx="10"/>
          </p:nvPr>
        </p:nvSpPr>
        <p:spPr/>
        <p:txBody>
          <a:bodyPr/>
          <a:lstStyle/>
          <a:p>
            <a:fld id="{507456DF-0A81-A14B-AA86-C8EDD1E859E7}" type="datetimeFigureOut">
              <a:rPr lang="en-US" smtClean="0"/>
              <a:t>12/26/20</a:t>
            </a:fld>
            <a:endParaRPr lang="en-US"/>
          </a:p>
        </p:txBody>
      </p:sp>
      <p:sp>
        <p:nvSpPr>
          <p:cNvPr id="3" name="Footer Placeholder 2">
            <a:extLst>
              <a:ext uri="{FF2B5EF4-FFF2-40B4-BE49-F238E27FC236}">
                <a16:creationId xmlns:a16="http://schemas.microsoft.com/office/drawing/2014/main" id="{ADEFA4FF-AE2C-2B43-9BD2-EA4DD10656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09B42D-80BE-3B4D-BB68-9C9F1B55AD94}"/>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1174014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21045-FC92-E446-B719-CEE594454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7513B7-9293-FB41-96D8-F259060ACD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1C5928-9515-5C47-9DB8-50E41A9B5E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6994D0C-9CF3-8548-BEE0-7F4BFA236227}"/>
              </a:ext>
            </a:extLst>
          </p:cNvPr>
          <p:cNvSpPr>
            <a:spLocks noGrp="1"/>
          </p:cNvSpPr>
          <p:nvPr>
            <p:ph type="dt" sz="half" idx="10"/>
          </p:nvPr>
        </p:nvSpPr>
        <p:spPr/>
        <p:txBody>
          <a:bodyPr/>
          <a:lstStyle/>
          <a:p>
            <a:fld id="{507456DF-0A81-A14B-AA86-C8EDD1E859E7}" type="datetimeFigureOut">
              <a:rPr lang="en-US" smtClean="0"/>
              <a:t>12/26/20</a:t>
            </a:fld>
            <a:endParaRPr lang="en-US"/>
          </a:p>
        </p:txBody>
      </p:sp>
      <p:sp>
        <p:nvSpPr>
          <p:cNvPr id="6" name="Footer Placeholder 5">
            <a:extLst>
              <a:ext uri="{FF2B5EF4-FFF2-40B4-BE49-F238E27FC236}">
                <a16:creationId xmlns:a16="http://schemas.microsoft.com/office/drawing/2014/main" id="{4685762B-CA09-8642-B906-8FBA7D7C2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F38B03-84F1-3D43-8A04-BFCE6546F611}"/>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1754209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4134D-6CEF-0846-BE20-BA1C797C1A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4D1AE3-0A3A-1845-AFAC-DA70EB3050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38D4E8-A04E-3548-A315-DD7FAE7F27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4EB4E8-A70D-AA4A-8A1D-55AEC74A57F9}"/>
              </a:ext>
            </a:extLst>
          </p:cNvPr>
          <p:cNvSpPr>
            <a:spLocks noGrp="1"/>
          </p:cNvSpPr>
          <p:nvPr>
            <p:ph type="dt" sz="half" idx="10"/>
          </p:nvPr>
        </p:nvSpPr>
        <p:spPr/>
        <p:txBody>
          <a:bodyPr/>
          <a:lstStyle/>
          <a:p>
            <a:fld id="{507456DF-0A81-A14B-AA86-C8EDD1E859E7}" type="datetimeFigureOut">
              <a:rPr lang="en-US" smtClean="0"/>
              <a:t>12/26/20</a:t>
            </a:fld>
            <a:endParaRPr lang="en-US"/>
          </a:p>
        </p:txBody>
      </p:sp>
      <p:sp>
        <p:nvSpPr>
          <p:cNvPr id="6" name="Footer Placeholder 5">
            <a:extLst>
              <a:ext uri="{FF2B5EF4-FFF2-40B4-BE49-F238E27FC236}">
                <a16:creationId xmlns:a16="http://schemas.microsoft.com/office/drawing/2014/main" id="{ED8CAC84-D629-5E4D-A910-818241A148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7F4C55-1B9B-1940-8E4F-A9CAC845850F}"/>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3418221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C5E8F1-A942-BA4A-AE92-76F91173AD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1D312E-9006-0347-B0A5-308BE253CF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A94E02-F3B1-434D-BD6D-87F60317F7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7456DF-0A81-A14B-AA86-C8EDD1E859E7}" type="datetimeFigureOut">
              <a:rPr lang="en-US" smtClean="0"/>
              <a:t>12/26/20</a:t>
            </a:fld>
            <a:endParaRPr lang="en-US"/>
          </a:p>
        </p:txBody>
      </p:sp>
      <p:sp>
        <p:nvSpPr>
          <p:cNvPr id="5" name="Footer Placeholder 4">
            <a:extLst>
              <a:ext uri="{FF2B5EF4-FFF2-40B4-BE49-F238E27FC236}">
                <a16:creationId xmlns:a16="http://schemas.microsoft.com/office/drawing/2014/main" id="{885AD956-A09C-6944-B8F5-ABD2B26EE4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DCF463-5C16-4F45-ACAF-6EFE472088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446996-BA74-5841-AC0F-A18822EADCC5}" type="slidenum">
              <a:rPr lang="en-US" smtClean="0"/>
              <a:t>‹#›</a:t>
            </a:fld>
            <a:endParaRPr lang="en-US"/>
          </a:p>
        </p:txBody>
      </p:sp>
    </p:spTree>
    <p:extLst>
      <p:ext uri="{BB962C8B-B14F-4D97-AF65-F5344CB8AC3E}">
        <p14:creationId xmlns:p14="http://schemas.microsoft.com/office/powerpoint/2010/main" val="2900038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7" Type="http://schemas.openxmlformats.org/officeDocument/2006/relationships/image" Target="../media/image5.tiff"/><Relationship Id="rId2"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doi.org/10.1029/2020JD03303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3311DD0-3790-CF4B-B549-688FED2FA344}"/>
              </a:ext>
            </a:extLst>
          </p:cNvPr>
          <p:cNvPicPr>
            <a:picLocks noChangeAspect="1"/>
          </p:cNvPicPr>
          <p:nvPr/>
        </p:nvPicPr>
        <p:blipFill>
          <a:blip r:embed="rId2"/>
          <a:stretch>
            <a:fillRect/>
          </a:stretch>
        </p:blipFill>
        <p:spPr>
          <a:xfrm>
            <a:off x="6817867" y="431750"/>
            <a:ext cx="5374133" cy="4830507"/>
          </a:xfrm>
          <a:prstGeom prst="rect">
            <a:avLst/>
          </a:prstGeom>
        </p:spPr>
      </p:pic>
      <p:sp>
        <p:nvSpPr>
          <p:cNvPr id="6" name="TextBox 5">
            <a:extLst>
              <a:ext uri="{FF2B5EF4-FFF2-40B4-BE49-F238E27FC236}">
                <a16:creationId xmlns:a16="http://schemas.microsoft.com/office/drawing/2014/main" id="{CF2A06BB-C25A-EA44-A8AC-8606A4495173}"/>
              </a:ext>
            </a:extLst>
          </p:cNvPr>
          <p:cNvSpPr txBox="1"/>
          <p:nvPr/>
        </p:nvSpPr>
        <p:spPr>
          <a:xfrm>
            <a:off x="116679" y="16252"/>
            <a:ext cx="11894089" cy="830997"/>
          </a:xfrm>
          <a:prstGeom prst="rect">
            <a:avLst/>
          </a:prstGeom>
          <a:noFill/>
        </p:spPr>
        <p:txBody>
          <a:bodyPr wrap="square" rtlCol="0">
            <a:spAutoFit/>
          </a:bodyPr>
          <a:lstStyle/>
          <a:p>
            <a:pPr algn="ctr"/>
            <a:r>
              <a:rPr lang="en-US" sz="2400" b="1" dirty="0">
                <a:solidFill>
                  <a:srgbClr val="002060"/>
                </a:solidFill>
              </a:rPr>
              <a:t>Understanding the Spatial Organization of Simultaneous Heavy Precipitation Events Over the Conterminous United States</a:t>
            </a:r>
          </a:p>
        </p:txBody>
      </p:sp>
      <p:pic>
        <p:nvPicPr>
          <p:cNvPr id="19" name="Picture 18">
            <a:extLst>
              <a:ext uri="{FF2B5EF4-FFF2-40B4-BE49-F238E27FC236}">
                <a16:creationId xmlns:a16="http://schemas.microsoft.com/office/drawing/2014/main" id="{E4FC2D94-20FC-EA42-BB42-2D9AFFA267E7}"/>
              </a:ext>
            </a:extLst>
          </p:cNvPr>
          <p:cNvPicPr>
            <a:picLocks noChangeAspect="1"/>
          </p:cNvPicPr>
          <p:nvPr/>
        </p:nvPicPr>
        <p:blipFill>
          <a:blip r:embed="rId3"/>
          <a:stretch>
            <a:fillRect/>
          </a:stretch>
        </p:blipFill>
        <p:spPr>
          <a:xfrm>
            <a:off x="3812922" y="6311429"/>
            <a:ext cx="2767689" cy="464649"/>
          </a:xfrm>
          <a:prstGeom prst="rect">
            <a:avLst/>
          </a:prstGeom>
        </p:spPr>
      </p:pic>
      <p:sp>
        <p:nvSpPr>
          <p:cNvPr id="20" name="Rectangle 19">
            <a:extLst>
              <a:ext uri="{FF2B5EF4-FFF2-40B4-BE49-F238E27FC236}">
                <a16:creationId xmlns:a16="http://schemas.microsoft.com/office/drawing/2014/main" id="{74B5393D-A426-CE49-A359-7BCE18E89393}"/>
              </a:ext>
            </a:extLst>
          </p:cNvPr>
          <p:cNvSpPr/>
          <p:nvPr/>
        </p:nvSpPr>
        <p:spPr>
          <a:xfrm>
            <a:off x="6817866" y="5564081"/>
            <a:ext cx="5374133" cy="1246495"/>
          </a:xfrm>
          <a:prstGeom prst="rect">
            <a:avLst/>
          </a:prstGeom>
        </p:spPr>
        <p:txBody>
          <a:bodyPr wrap="square">
            <a:spAutoFit/>
          </a:bodyPr>
          <a:lstStyle/>
          <a:p>
            <a:r>
              <a:rPr lang="en-US" sz="1500" dirty="0" err="1"/>
              <a:t>Najibi</a:t>
            </a:r>
            <a:r>
              <a:rPr lang="en-US" sz="1500" dirty="0"/>
              <a:t>, N., </a:t>
            </a:r>
            <a:r>
              <a:rPr lang="en-US" sz="1500" dirty="0" err="1"/>
              <a:t>Mazor</a:t>
            </a:r>
            <a:r>
              <a:rPr lang="en-US" sz="1500" dirty="0"/>
              <a:t>, A., </a:t>
            </a:r>
            <a:r>
              <a:rPr lang="en-US" sz="1500" dirty="0" err="1"/>
              <a:t>Devineni</a:t>
            </a:r>
            <a:r>
              <a:rPr lang="en-US" sz="1500" dirty="0"/>
              <a:t>, N., Mossel, C., &amp; Booth, J. F. (2020). Understanding the spatial organization of simultaneous heavy precipitation events over the conterminous United States. Journal of Geophysical Research: Atmospheres, 125, e2020JD033036. </a:t>
            </a:r>
            <a:r>
              <a:rPr lang="en-US" sz="1500" dirty="0">
                <a:hlinkClick r:id="rId4"/>
              </a:rPr>
              <a:t>https://doi.org/10.1029/2020JD033036</a:t>
            </a:r>
            <a:r>
              <a:rPr lang="en-US" sz="1500" dirty="0"/>
              <a:t> </a:t>
            </a:r>
          </a:p>
        </p:txBody>
      </p:sp>
      <p:sp>
        <p:nvSpPr>
          <p:cNvPr id="23" name="Shape 113">
            <a:extLst>
              <a:ext uri="{FF2B5EF4-FFF2-40B4-BE49-F238E27FC236}">
                <a16:creationId xmlns:a16="http://schemas.microsoft.com/office/drawing/2014/main" id="{AAAF3FD3-EEF5-E64A-9AC9-EACF9F3B5972}"/>
              </a:ext>
            </a:extLst>
          </p:cNvPr>
          <p:cNvSpPr txBox="1">
            <a:spLocks/>
          </p:cNvSpPr>
          <p:nvPr/>
        </p:nvSpPr>
        <p:spPr>
          <a:xfrm>
            <a:off x="75445" y="621153"/>
            <a:ext cx="5880619" cy="5017015"/>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1500" b="1" dirty="0">
                <a:solidFill>
                  <a:schemeClr val="tx1">
                    <a:lumMod val="50000"/>
                    <a:lumOff val="50000"/>
                  </a:schemeClr>
                </a:solidFill>
              </a:rPr>
              <a:t>Objective:</a:t>
            </a:r>
            <a:r>
              <a:rPr lang="en-US" sz="1500" dirty="0">
                <a:solidFill>
                  <a:schemeClr val="tx1">
                    <a:lumMod val="50000"/>
                    <a:lumOff val="50000"/>
                  </a:schemeClr>
                </a:solidFill>
              </a:rPr>
              <a:t> To introduce the idea of simultaneous heavy precipitation events (SHPEs) and understand whether extreme precipitation has a spatial organization manifested as specified tracks or contiguous fields with inherent scaling relationships. </a:t>
            </a:r>
          </a:p>
          <a:p>
            <a:pPr algn="l">
              <a:lnSpc>
                <a:spcPct val="50000"/>
              </a:lnSpc>
              <a:spcBef>
                <a:spcPts val="0"/>
              </a:spcBef>
            </a:pPr>
            <a:endParaRPr lang="en-US" sz="1600" dirty="0">
              <a:solidFill>
                <a:schemeClr val="tx1">
                  <a:lumMod val="50000"/>
                  <a:lumOff val="50000"/>
                </a:schemeClr>
              </a:solidFill>
            </a:endParaRPr>
          </a:p>
          <a:p>
            <a:pPr algn="l">
              <a:lnSpc>
                <a:spcPct val="100000"/>
              </a:lnSpc>
              <a:spcBef>
                <a:spcPts val="0"/>
              </a:spcBef>
            </a:pPr>
            <a:r>
              <a:rPr lang="en-US" sz="1500" b="1" dirty="0">
                <a:solidFill>
                  <a:schemeClr val="tx1">
                    <a:lumMod val="50000"/>
                    <a:lumOff val="50000"/>
                  </a:schemeClr>
                </a:solidFill>
              </a:rPr>
              <a:t>Approach:</a:t>
            </a:r>
            <a:r>
              <a:rPr lang="en-US" sz="1500" dirty="0">
                <a:solidFill>
                  <a:schemeClr val="tx1">
                    <a:lumMod val="50000"/>
                    <a:lumOff val="50000"/>
                  </a:schemeClr>
                </a:solidFill>
              </a:rPr>
              <a:t> We created a database of SHPEs using ground-based precipitation observations recorded by the daily Global Historical Climatology Network across the conterminous United States during 1900–2014. We quantified the spatial distribution of the centroids and principal axes of SHPEs and their quasi-elliptical manifestations, azimuthal orientations, and areal extents on the ground. Four seasons, December-January-February (DJF), March-April-May (MAM), June-July August (JJA), and September-October-November (SON), are considered to examine the spatial patterns and associated large-scale atmospheric circulations. </a:t>
            </a:r>
          </a:p>
          <a:p>
            <a:pPr algn="l">
              <a:lnSpc>
                <a:spcPct val="50000"/>
              </a:lnSpc>
              <a:spcBef>
                <a:spcPts val="0"/>
              </a:spcBef>
            </a:pPr>
            <a:endParaRPr lang="en-US" sz="1500" dirty="0">
              <a:solidFill>
                <a:schemeClr val="tx1">
                  <a:lumMod val="50000"/>
                  <a:lumOff val="50000"/>
                </a:schemeClr>
              </a:solidFill>
            </a:endParaRPr>
          </a:p>
          <a:p>
            <a:pPr algn="l">
              <a:lnSpc>
                <a:spcPct val="100000"/>
              </a:lnSpc>
              <a:spcBef>
                <a:spcPts val="0"/>
              </a:spcBef>
            </a:pPr>
            <a:r>
              <a:rPr lang="en-US" sz="1500" b="1" dirty="0">
                <a:solidFill>
                  <a:schemeClr val="tx1">
                    <a:lumMod val="50000"/>
                    <a:lumOff val="50000"/>
                  </a:schemeClr>
                </a:solidFill>
              </a:rPr>
              <a:t>Results/Impacts: </a:t>
            </a:r>
            <a:r>
              <a:rPr lang="en-US" sz="1500" dirty="0">
                <a:solidFill>
                  <a:schemeClr val="tx1">
                    <a:lumMod val="50000"/>
                    <a:lumOff val="50000"/>
                  </a:schemeClr>
                </a:solidFill>
              </a:rPr>
              <a:t>There are 54, 58, 103, and 204 SHPEs in DJF, MAM, JJA, and SON seasons. SHPEs in the DJF, MAM, and JJA seasons occur mostly over the Pacific coast and central and midwestern United States, respectively. The atmospheric circulation patterns and mechanisms of precipitable water vapor and moisture transport in the atmosphere are also discussed in relation to these SHPEs. Power laws explain SHPEs' underlying area scaling behavior in all the four seasons. The framework and findings presented in this study can help in developing improved flood risk management methods by public/private planners and agencies.</a:t>
            </a:r>
          </a:p>
          <a:p>
            <a:pPr algn="l">
              <a:lnSpc>
                <a:spcPct val="100000"/>
              </a:lnSpc>
              <a:spcBef>
                <a:spcPts val="0"/>
              </a:spcBef>
            </a:pPr>
            <a:endParaRPr lang="en-US" sz="1500" dirty="0">
              <a:solidFill>
                <a:schemeClr val="tx1">
                  <a:lumMod val="50000"/>
                  <a:lumOff val="50000"/>
                </a:schemeClr>
              </a:solidFill>
            </a:endParaRPr>
          </a:p>
          <a:p>
            <a:pPr algn="l">
              <a:lnSpc>
                <a:spcPct val="100000"/>
              </a:lnSpc>
              <a:spcBef>
                <a:spcPts val="0"/>
              </a:spcBef>
            </a:pPr>
            <a:r>
              <a:rPr lang="en-US" sz="1600" dirty="0">
                <a:solidFill>
                  <a:schemeClr val="tx1">
                    <a:lumMod val="50000"/>
                    <a:lumOff val="50000"/>
                  </a:schemeClr>
                </a:solidFill>
              </a:rPr>
              <a:t> </a:t>
            </a:r>
          </a:p>
        </p:txBody>
      </p:sp>
      <p:pic>
        <p:nvPicPr>
          <p:cNvPr id="2" name="Picture 1"/>
          <p:cNvPicPr>
            <a:picLocks noChangeAspect="1"/>
          </p:cNvPicPr>
          <p:nvPr/>
        </p:nvPicPr>
        <p:blipFill>
          <a:blip r:embed="rId5"/>
          <a:stretch>
            <a:fillRect/>
          </a:stretch>
        </p:blipFill>
        <p:spPr>
          <a:xfrm>
            <a:off x="231823" y="6249357"/>
            <a:ext cx="1403048" cy="561219"/>
          </a:xfrm>
          <a:prstGeom prst="rect">
            <a:avLst/>
          </a:prstGeom>
        </p:spPr>
      </p:pic>
      <p:pic>
        <p:nvPicPr>
          <p:cNvPr id="4" name="Picture 3"/>
          <p:cNvPicPr>
            <a:picLocks noChangeAspect="1"/>
          </p:cNvPicPr>
          <p:nvPr/>
        </p:nvPicPr>
        <p:blipFill>
          <a:blip r:embed="rId6"/>
          <a:stretch>
            <a:fillRect/>
          </a:stretch>
        </p:blipFill>
        <p:spPr>
          <a:xfrm>
            <a:off x="2248291" y="6294689"/>
            <a:ext cx="1263953" cy="522368"/>
          </a:xfrm>
          <a:prstGeom prst="rect">
            <a:avLst/>
          </a:prstGeom>
        </p:spPr>
      </p:pic>
      <p:sp>
        <p:nvSpPr>
          <p:cNvPr id="8" name="TextBox 7"/>
          <p:cNvSpPr txBox="1"/>
          <p:nvPr/>
        </p:nvSpPr>
        <p:spPr>
          <a:xfrm>
            <a:off x="5752735" y="-835878"/>
            <a:ext cx="184666" cy="369332"/>
          </a:xfrm>
          <a:prstGeom prst="rect">
            <a:avLst/>
          </a:prstGeom>
          <a:noFill/>
        </p:spPr>
        <p:txBody>
          <a:bodyPr wrap="none" rtlCol="0">
            <a:spAutoFit/>
          </a:bodyPr>
          <a:lstStyle/>
          <a:p>
            <a:endParaRPr lang="en-US"/>
          </a:p>
        </p:txBody>
      </p:sp>
      <p:pic>
        <p:nvPicPr>
          <p:cNvPr id="3" name="Picture 2">
            <a:extLst>
              <a:ext uri="{FF2B5EF4-FFF2-40B4-BE49-F238E27FC236}">
                <a16:creationId xmlns:a16="http://schemas.microsoft.com/office/drawing/2014/main" id="{5EB8A5FB-4687-B540-AD9E-4B907B32C1B6}"/>
              </a:ext>
            </a:extLst>
          </p:cNvPr>
          <p:cNvPicPr>
            <a:picLocks noChangeAspect="1"/>
          </p:cNvPicPr>
          <p:nvPr/>
        </p:nvPicPr>
        <p:blipFill>
          <a:blip r:embed="rId7"/>
          <a:stretch>
            <a:fillRect/>
          </a:stretch>
        </p:blipFill>
        <p:spPr>
          <a:xfrm>
            <a:off x="5956064" y="3429000"/>
            <a:ext cx="2963678" cy="2135081"/>
          </a:xfrm>
          <a:prstGeom prst="rect">
            <a:avLst/>
          </a:prstGeom>
        </p:spPr>
      </p:pic>
    </p:spTree>
    <p:extLst>
      <p:ext uri="{BB962C8B-B14F-4D97-AF65-F5344CB8AC3E}">
        <p14:creationId xmlns:p14="http://schemas.microsoft.com/office/powerpoint/2010/main" val="27089022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481</TotalTime>
  <Words>315</Words>
  <Application>Microsoft Macintosh PowerPoint</Application>
  <PresentationFormat>Widescreen</PresentationFormat>
  <Paragraphs>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Pritchard</dc:creator>
  <cp:lastModifiedBy>Microsoft Office User</cp:lastModifiedBy>
  <cp:revision>41</cp:revision>
  <dcterms:created xsi:type="dcterms:W3CDTF">2019-01-21T20:59:35Z</dcterms:created>
  <dcterms:modified xsi:type="dcterms:W3CDTF">2020-12-26T20:25:52Z</dcterms:modified>
</cp:coreProperties>
</file>