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72"/>
    <p:restoredTop sz="93684"/>
  </p:normalViewPr>
  <p:slideViewPr>
    <p:cSldViewPr snapToGrid="0" snapToObjects="1">
      <p:cViewPr varScale="1">
        <p:scale>
          <a:sx n="41" d="100"/>
          <a:sy n="41" d="100"/>
        </p:scale>
        <p:origin x="102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13165980" y="952500"/>
            <a:ext cx="9525001" cy="114681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13169900" y="3149600"/>
            <a:ext cx="95250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2100301" y="-98859"/>
            <a:ext cx="20183397"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584200">
              <a:defRPr sz="4000" b="0"/>
            </a:lvl1pPr>
          </a:lstStyle>
          <a:p>
            <a:r>
              <a:rPr lang="en-US" dirty="0"/>
              <a:t>Quantifying the Influence of Cloud Radiative Feedbacks on Arctic Surface Warming Using Cloud Locking in an Earth System Model</a:t>
            </a:r>
          </a:p>
        </p:txBody>
      </p:sp>
      <p:sp>
        <p:nvSpPr>
          <p:cNvPr id="120" name="James J. Benedict, Brian Medeiros, Amy C. Clement, Angeline G. Pendergrass: JAMES, 10.1002/2016MS000891"/>
          <p:cNvSpPr txBox="1"/>
          <p:nvPr/>
        </p:nvSpPr>
        <p:spPr>
          <a:xfrm>
            <a:off x="5209076" y="1394874"/>
            <a:ext cx="13965848"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rPr lang="en-US" dirty="0"/>
              <a:t>E.A. </a:t>
            </a:r>
            <a:r>
              <a:rPr lang="en-US" dirty="0" err="1"/>
              <a:t>Middlemas</a:t>
            </a:r>
            <a:r>
              <a:rPr lang="en-US" dirty="0"/>
              <a:t>, J.E. Kay,  B. Medeiros, and E.A. Maroon</a:t>
            </a:r>
            <a:br>
              <a:rPr lang="en-US" dirty="0"/>
            </a:br>
            <a:r>
              <a:rPr lang="en-US" dirty="0"/>
              <a:t>Geophysical Research Letters, https://</a:t>
            </a:r>
            <a:r>
              <a:rPr lang="en-US" dirty="0" err="1"/>
              <a:t>doi.org</a:t>
            </a:r>
            <a:r>
              <a:rPr lang="en-US" dirty="0"/>
              <a:t>/10.1029/2020GL089207</a:t>
            </a:r>
            <a:r>
              <a:rPr lang="en-US" sz="2000" b="0" i="1" dirty="0">
                <a:sym typeface="Helvetica Neue Thin"/>
              </a:rPr>
              <a:t> </a:t>
            </a:r>
          </a:p>
        </p:txBody>
      </p:sp>
      <p:sp>
        <p:nvSpPr>
          <p:cNvPr id="121" name="Objective"/>
          <p:cNvSpPr txBox="1"/>
          <p:nvPr/>
        </p:nvSpPr>
        <p:spPr>
          <a:xfrm>
            <a:off x="367287" y="2416763"/>
            <a:ext cx="1492396"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Objective</a:t>
            </a:r>
          </a:p>
        </p:txBody>
      </p:sp>
      <p:sp>
        <p:nvSpPr>
          <p:cNvPr id="122" name="Explore CESM’s precipitation dependence on physics, resolution, and air-sea coupling."/>
          <p:cNvSpPr txBox="1"/>
          <p:nvPr/>
        </p:nvSpPr>
        <p:spPr>
          <a:xfrm>
            <a:off x="570203" y="3307353"/>
            <a:ext cx="11071670" cy="8412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defTabSz="457200">
              <a:defRPr sz="1800" b="0"/>
            </a:lvl1pPr>
          </a:lstStyle>
          <a:p>
            <a:r>
              <a:rPr lang="en-US" sz="2400" dirty="0"/>
              <a:t>Evaluate the roles of local vs global cloud feedbacks on the amplified warming in the Arctic.</a:t>
            </a:r>
            <a:endParaRPr sz="2400" dirty="0"/>
          </a:p>
        </p:txBody>
      </p:sp>
      <p:sp>
        <p:nvSpPr>
          <p:cNvPr id="123" name="Approach"/>
          <p:cNvSpPr txBox="1"/>
          <p:nvPr/>
        </p:nvSpPr>
        <p:spPr>
          <a:xfrm>
            <a:off x="315249" y="4471793"/>
            <a:ext cx="1532471"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Approach</a:t>
            </a:r>
          </a:p>
        </p:txBody>
      </p:sp>
      <p:sp>
        <p:nvSpPr>
          <p:cNvPr id="124" name="Use the newly refined aquaplanet capabilities in development version of CESM2.…"/>
          <p:cNvSpPr txBox="1"/>
          <p:nvPr/>
        </p:nvSpPr>
        <p:spPr>
          <a:xfrm>
            <a:off x="532213" y="5081643"/>
            <a:ext cx="11071670" cy="19492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457200">
              <a:buSzPct val="100000"/>
              <a:buChar char="•"/>
              <a:defRPr sz="1800" b="0"/>
            </a:pPr>
            <a:r>
              <a:rPr lang="en-US" sz="2400" dirty="0"/>
              <a:t>Using coupled CESM1 simulations with pre-industrial and 2xCO2 forcing, evaluate feedbacks. </a:t>
            </a:r>
            <a:endParaRPr sz="2400" dirty="0"/>
          </a:p>
          <a:p>
            <a:pPr marL="228600" indent="-228600" algn="l" defTabSz="457200">
              <a:buSzPct val="100000"/>
              <a:buChar char="•"/>
              <a:defRPr sz="1800" b="0"/>
            </a:pPr>
            <a:r>
              <a:rPr lang="en-US" sz="2400" dirty="0"/>
              <a:t>Apply cloud-locking to disable cloud feedbacks either globally or only in the Arctic.</a:t>
            </a:r>
          </a:p>
          <a:p>
            <a:pPr marL="228600" indent="-228600" algn="l" defTabSz="457200">
              <a:buSzPct val="100000"/>
              <a:buChar char="•"/>
              <a:defRPr sz="1800" b="0"/>
            </a:pPr>
            <a:r>
              <a:rPr lang="en-US" sz="2400" dirty="0"/>
              <a:t>Compare with more conventional radiative kernel diagnostics of feedbacks.</a:t>
            </a:r>
            <a:endParaRPr sz="2400" dirty="0"/>
          </a:p>
        </p:txBody>
      </p:sp>
      <p:sp>
        <p:nvSpPr>
          <p:cNvPr id="125" name="Impact"/>
          <p:cNvSpPr txBox="1"/>
          <p:nvPr/>
        </p:nvSpPr>
        <p:spPr>
          <a:xfrm>
            <a:off x="315249" y="7540060"/>
            <a:ext cx="1122102"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Impact</a:t>
            </a:r>
          </a:p>
        </p:txBody>
      </p:sp>
      <p:sp>
        <p:nvSpPr>
          <p:cNvPr id="126" name="These results show that the sensitivity to resolution can be as large as that to physics. That sensitivity to resolution, however, is itself dependent on physics!"/>
          <p:cNvSpPr txBox="1"/>
          <p:nvPr/>
        </p:nvSpPr>
        <p:spPr>
          <a:xfrm>
            <a:off x="570203" y="8105039"/>
            <a:ext cx="11071670" cy="53963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584200">
              <a:spcBef>
                <a:spcPts val="3200"/>
              </a:spcBef>
              <a:buSzPct val="100000"/>
              <a:buChar char="•"/>
              <a:defRPr sz="1800" b="0"/>
            </a:pPr>
            <a:r>
              <a:rPr lang="en-US" sz="2400" dirty="0"/>
              <a:t>This study is the first to specifically target the impact of local feedbacks in the Arctic using a specialized methodology called cloud-locking applied in a specific region.</a:t>
            </a:r>
            <a:endParaRPr sz="2400" dirty="0"/>
          </a:p>
          <a:p>
            <a:pPr marL="228600" indent="-228600" algn="l" defTabSz="584200">
              <a:spcBef>
                <a:spcPts val="3200"/>
              </a:spcBef>
              <a:buSzPct val="100000"/>
              <a:buChar char="•"/>
              <a:defRPr sz="1800" b="0"/>
            </a:pPr>
            <a:r>
              <a:rPr lang="en-US" sz="2400" dirty="0"/>
              <a:t>The results show that both local and global cloud feedbacks have little impact on the amplified warming of the Arctic; lower-latitude cloud feedbacks are shown to contribute to the global warming, but not the amplification.</a:t>
            </a:r>
          </a:p>
          <a:p>
            <a:pPr marL="228600" indent="-228600" algn="l" defTabSz="584200">
              <a:spcBef>
                <a:spcPts val="3200"/>
              </a:spcBef>
              <a:buSzPct val="100000"/>
              <a:buChar char="•"/>
              <a:defRPr sz="1800" b="0"/>
            </a:pPr>
            <a:r>
              <a:rPr lang="en-US" sz="2400" dirty="0"/>
              <a:t>Globally, cloud feedbacks in CESM1 are strongly positive, and compare well with diagnostic methods</a:t>
            </a:r>
          </a:p>
          <a:p>
            <a:pPr marL="228600" indent="-228600" algn="l" defTabSz="584200">
              <a:spcBef>
                <a:spcPts val="3200"/>
              </a:spcBef>
              <a:buSzPct val="100000"/>
              <a:buChar char="•"/>
              <a:defRPr sz="1800" b="0"/>
            </a:pPr>
            <a:r>
              <a:rPr lang="en-US" sz="2400" dirty="0"/>
              <a:t>Non-cloud feedbacks are also shown to sum to a nearly invariant total with or without cloud-locking, but water vapor and lapse rate feedbacks are individually strongly changed when clouds are locked</a:t>
            </a:r>
          </a:p>
        </p:txBody>
      </p:sp>
      <p:sp>
        <p:nvSpPr>
          <p:cNvPr id="127"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4847123" y="11932226"/>
            <a:ext cx="6455515"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200" b="0">
                <a:solidFill>
                  <a:srgbClr val="027001"/>
                </a:solidFill>
                <a:latin typeface="Helvetica"/>
                <a:ea typeface="Helvetica"/>
                <a:cs typeface="Helvetica"/>
                <a:sym typeface="Helvetica"/>
              </a:defRPr>
            </a:lvl1pPr>
          </a:lstStyle>
          <a:p>
            <a:r>
              <a:rPr lang="en-US" dirty="0"/>
              <a:t>Zonal mean response to a carbon dioxide doubling for control (CNT), global cloud locking (GCL) and Arctic cloud locking (ACL): a) surface warming, b) amplification with respect to the northern hemisphere mean warming. </a:t>
            </a:r>
          </a:p>
        </p:txBody>
      </p:sp>
      <p:pic>
        <p:nvPicPr>
          <p:cNvPr id="5" name="Picture 4">
            <a:extLst>
              <a:ext uri="{FF2B5EF4-FFF2-40B4-BE49-F238E27FC236}">
                <a16:creationId xmlns:a16="http://schemas.microsoft.com/office/drawing/2014/main" id="{DC0FE7E2-B927-254A-9B72-7AAB5BF266E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844184" y="2416763"/>
            <a:ext cx="11766577" cy="9227209"/>
          </a:xfrm>
          <a:prstGeom prst="rect">
            <a:avLst/>
          </a:prstGeom>
        </p:spPr>
      </p:pic>
      <p:sp>
        <p:nvSpPr>
          <p:cNvPr id="2" name="TextBox 1">
            <a:extLst>
              <a:ext uri="{FF2B5EF4-FFF2-40B4-BE49-F238E27FC236}">
                <a16:creationId xmlns:a16="http://schemas.microsoft.com/office/drawing/2014/main" id="{60049F6B-4243-DF44-8EAB-6720317D225C}"/>
              </a:ext>
            </a:extLst>
          </p:cNvPr>
          <p:cNvSpPr txBox="1"/>
          <p:nvPr/>
        </p:nvSpPr>
        <p:spPr>
          <a:xfrm>
            <a:off x="5601327" y="1255727"/>
            <a:ext cx="102657"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3780</TotalTime>
  <Words>257</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vt:lpstr>
      <vt:lpstr>Helvetica Neue</vt:lpstr>
      <vt:lpstr>Helvetica Neue Light</vt:lpstr>
      <vt:lpstr>Helvetica Neue Medium</vt:lpstr>
      <vt:lpstr>Helvetica Neue Thin</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14</cp:revision>
  <dcterms:modified xsi:type="dcterms:W3CDTF">2020-09-03T17:26:59Z</dcterms:modified>
</cp:coreProperties>
</file>